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66"/>
  </p:notesMasterIdLst>
  <p:handoutMasterIdLst>
    <p:handoutMasterId r:id="rId67"/>
  </p:handoutMasterIdLst>
  <p:sldIdLst>
    <p:sldId id="256" r:id="rId2"/>
    <p:sldId id="1508" r:id="rId3"/>
    <p:sldId id="1507" r:id="rId4"/>
    <p:sldId id="1531" r:id="rId5"/>
    <p:sldId id="1795" r:id="rId6"/>
    <p:sldId id="1509" r:id="rId7"/>
    <p:sldId id="1510" r:id="rId8"/>
    <p:sldId id="1842" r:id="rId9"/>
    <p:sldId id="1368" r:id="rId10"/>
    <p:sldId id="1502" r:id="rId11"/>
    <p:sldId id="1467" r:id="rId12"/>
    <p:sldId id="1463" r:id="rId13"/>
    <p:sldId id="1822" r:id="rId14"/>
    <p:sldId id="1821" r:id="rId15"/>
    <p:sldId id="1815" r:id="rId16"/>
    <p:sldId id="1472" r:id="rId17"/>
    <p:sldId id="1473" r:id="rId18"/>
    <p:sldId id="1474" r:id="rId19"/>
    <p:sldId id="1796" r:id="rId20"/>
    <p:sldId id="1505" r:id="rId21"/>
    <p:sldId id="1841" r:id="rId22"/>
    <p:sldId id="555" r:id="rId23"/>
    <p:sldId id="556" r:id="rId24"/>
    <p:sldId id="1845" r:id="rId25"/>
    <p:sldId id="1182" r:id="rId26"/>
    <p:sldId id="1457" r:id="rId27"/>
    <p:sldId id="1465" r:id="rId28"/>
    <p:sldId id="1504" r:id="rId29"/>
    <p:sldId id="1313" r:id="rId30"/>
    <p:sldId id="1408" r:id="rId31"/>
    <p:sldId id="1802" r:id="rId32"/>
    <p:sldId id="1825" r:id="rId33"/>
    <p:sldId id="1817" r:id="rId34"/>
    <p:sldId id="1814" r:id="rId35"/>
    <p:sldId id="1843" r:id="rId36"/>
    <p:sldId id="1846" r:id="rId37"/>
    <p:sldId id="1838" r:id="rId38"/>
    <p:sldId id="374" r:id="rId39"/>
    <p:sldId id="1836" r:id="rId40"/>
    <p:sldId id="385" r:id="rId41"/>
    <p:sldId id="440" r:id="rId42"/>
    <p:sldId id="402" r:id="rId43"/>
    <p:sldId id="387" r:id="rId44"/>
    <p:sldId id="1364" r:id="rId45"/>
    <p:sldId id="1823" r:id="rId46"/>
    <p:sldId id="1818" r:id="rId47"/>
    <p:sldId id="1824" r:id="rId48"/>
    <p:sldId id="1812" r:id="rId49"/>
    <p:sldId id="1532" r:id="rId50"/>
    <p:sldId id="1525" r:id="rId51"/>
    <p:sldId id="258" r:id="rId52"/>
    <p:sldId id="1338" r:id="rId53"/>
    <p:sldId id="1706" r:id="rId54"/>
    <p:sldId id="966" r:id="rId55"/>
    <p:sldId id="1702" r:id="rId56"/>
    <p:sldId id="1832" r:id="rId57"/>
    <p:sldId id="1833" r:id="rId58"/>
    <p:sldId id="505" r:id="rId59"/>
    <p:sldId id="1834" r:id="rId60"/>
    <p:sldId id="292" r:id="rId61"/>
    <p:sldId id="366" r:id="rId62"/>
    <p:sldId id="1840" r:id="rId63"/>
    <p:sldId id="1839" r:id="rId64"/>
    <p:sldId id="395" r:id="rId65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3300"/>
    <a:srgbClr val="990000"/>
    <a:srgbClr val="00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488" autoAdjust="0"/>
    <p:restoredTop sz="84444" autoAdjust="0"/>
  </p:normalViewPr>
  <p:slideViewPr>
    <p:cSldViewPr>
      <p:cViewPr varScale="1">
        <p:scale>
          <a:sx n="96" d="100"/>
          <a:sy n="96" d="100"/>
        </p:scale>
        <p:origin x="181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326462124757292E-2"/>
          <c:y val="5.9570641905055989E-2"/>
          <c:w val="0.92442874022015298"/>
          <c:h val="0.70078019659307289"/>
        </c:manualLayout>
      </c:layout>
      <c:areaChart>
        <c:grouping val="standard"/>
        <c:varyColors val="0"/>
        <c:ser>
          <c:idx val="3"/>
          <c:order val="3"/>
          <c:tx>
            <c:strRef>
              <c:f>Sheet1!$H$40</c:f>
              <c:strCache>
                <c:ptCount val="1"/>
                <c:pt idx="0">
                  <c:v>C diff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val>
            <c:numRef>
              <c:f>Sheet1!$H$41:$H$90</c:f>
              <c:numCache>
                <c:formatCode>General</c:formatCode>
                <c:ptCount val="50"/>
                <c:pt idx="0">
                  <c:v>23</c:v>
                </c:pt>
                <c:pt idx="1">
                  <c:v>20</c:v>
                </c:pt>
                <c:pt idx="2">
                  <c:v>19</c:v>
                </c:pt>
                <c:pt idx="3">
                  <c:v>17</c:v>
                </c:pt>
                <c:pt idx="4">
                  <c:v>16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20</c:v>
                </c:pt>
                <c:pt idx="9">
                  <c:v>15</c:v>
                </c:pt>
                <c:pt idx="10">
                  <c:v>25</c:v>
                </c:pt>
                <c:pt idx="11">
                  <c:v>36</c:v>
                </c:pt>
                <c:pt idx="12">
                  <c:v>18</c:v>
                </c:pt>
                <c:pt idx="13">
                  <c:v>8</c:v>
                </c:pt>
                <c:pt idx="14">
                  <c:v>3</c:v>
                </c:pt>
                <c:pt idx="15">
                  <c:v>6</c:v>
                </c:pt>
                <c:pt idx="16">
                  <c:v>5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>
                  <c:v>5</c:v>
                </c:pt>
                <c:pt idx="21">
                  <c:v>6</c:v>
                </c:pt>
                <c:pt idx="22">
                  <c:v>6</c:v>
                </c:pt>
                <c:pt idx="23">
                  <c:v>1</c:v>
                </c:pt>
                <c:pt idx="24">
                  <c:v>3</c:v>
                </c:pt>
                <c:pt idx="25">
                  <c:v>6</c:v>
                </c:pt>
                <c:pt idx="26">
                  <c:v>4</c:v>
                </c:pt>
                <c:pt idx="27">
                  <c:v>0</c:v>
                </c:pt>
                <c:pt idx="28">
                  <c:v>2</c:v>
                </c:pt>
                <c:pt idx="29">
                  <c:v>0</c:v>
                </c:pt>
                <c:pt idx="30">
                  <c:v>1</c:v>
                </c:pt>
                <c:pt idx="31">
                  <c:v>4</c:v>
                </c:pt>
                <c:pt idx="32">
                  <c:v>1</c:v>
                </c:pt>
                <c:pt idx="33">
                  <c:v>4</c:v>
                </c:pt>
                <c:pt idx="34">
                  <c:v>2</c:v>
                </c:pt>
                <c:pt idx="35">
                  <c:v>4</c:v>
                </c:pt>
                <c:pt idx="36">
                  <c:v>3</c:v>
                </c:pt>
                <c:pt idx="37">
                  <c:v>1</c:v>
                </c:pt>
                <c:pt idx="38">
                  <c:v>2</c:v>
                </c:pt>
                <c:pt idx="39">
                  <c:v>3</c:v>
                </c:pt>
                <c:pt idx="40">
                  <c:v>6</c:v>
                </c:pt>
                <c:pt idx="41">
                  <c:v>1</c:v>
                </c:pt>
                <c:pt idx="42">
                  <c:v>0</c:v>
                </c:pt>
                <c:pt idx="43">
                  <c:v>3</c:v>
                </c:pt>
                <c:pt idx="44">
                  <c:v>6</c:v>
                </c:pt>
                <c:pt idx="45">
                  <c:v>1</c:v>
                </c:pt>
                <c:pt idx="46">
                  <c:v>4</c:v>
                </c:pt>
                <c:pt idx="47">
                  <c:v>1</c:v>
                </c:pt>
                <c:pt idx="48">
                  <c:v>2</c:v>
                </c:pt>
                <c:pt idx="4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9C-4C49-BDB2-DED470F56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563840"/>
        <c:axId val="124565760"/>
      </c:areaChart>
      <c:lineChart>
        <c:grouping val="standard"/>
        <c:varyColors val="0"/>
        <c:ser>
          <c:idx val="0"/>
          <c:order val="0"/>
          <c:tx>
            <c:strRef>
              <c:f>Sheet1!$F$40</c:f>
              <c:strCache>
                <c:ptCount val="1"/>
                <c:pt idx="0">
                  <c:v>LOW RISK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multiLvlStrRef>
              <c:f>Sheet1!$C$41:$D$90</c:f>
              <c:multiLvlStrCache>
                <c:ptCount val="50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</c:lvl>
                <c:lvl>
                  <c:pt idx="0">
                    <c:v>2008</c:v>
                  </c:pt>
                  <c:pt idx="12">
                    <c:v>2009</c:v>
                  </c:pt>
                  <c:pt idx="24">
                    <c:v>2010</c:v>
                  </c:pt>
                  <c:pt idx="36">
                    <c:v>2011</c:v>
                  </c:pt>
                  <c:pt idx="48">
                    <c:v>2012</c:v>
                  </c:pt>
                </c:lvl>
              </c:multiLvlStrCache>
            </c:multiLvlStrRef>
          </c:cat>
          <c:val>
            <c:numRef>
              <c:f>Sheet1!$F$41:$F$90</c:f>
              <c:numCache>
                <c:formatCode>General</c:formatCode>
                <c:ptCount val="50"/>
                <c:pt idx="0">
                  <c:v>22.32797158</c:v>
                </c:pt>
                <c:pt idx="1">
                  <c:v>25.144841490000001</c:v>
                </c:pt>
                <c:pt idx="2">
                  <c:v>28.620848989999999</c:v>
                </c:pt>
                <c:pt idx="3">
                  <c:v>29.00119814</c:v>
                </c:pt>
                <c:pt idx="4">
                  <c:v>26.547554689999998</c:v>
                </c:pt>
                <c:pt idx="5">
                  <c:v>25.85329407</c:v>
                </c:pt>
                <c:pt idx="6">
                  <c:v>34.730488190000003</c:v>
                </c:pt>
                <c:pt idx="7">
                  <c:v>28.219877539999999</c:v>
                </c:pt>
                <c:pt idx="8">
                  <c:v>27.915217869999999</c:v>
                </c:pt>
                <c:pt idx="9">
                  <c:v>31.16037437</c:v>
                </c:pt>
                <c:pt idx="10">
                  <c:v>28.53692972</c:v>
                </c:pt>
                <c:pt idx="11">
                  <c:v>41.634466150000002</c:v>
                </c:pt>
                <c:pt idx="12">
                  <c:v>27.719037539999999</c:v>
                </c:pt>
                <c:pt idx="13">
                  <c:v>33.174883770000001</c:v>
                </c:pt>
                <c:pt idx="14">
                  <c:v>32.820946309999997</c:v>
                </c:pt>
                <c:pt idx="15">
                  <c:v>37.150737550000002</c:v>
                </c:pt>
                <c:pt idx="16">
                  <c:v>32.768395929999997</c:v>
                </c:pt>
                <c:pt idx="17">
                  <c:v>33.747740440000001</c:v>
                </c:pt>
                <c:pt idx="18">
                  <c:v>40.692417370000001</c:v>
                </c:pt>
                <c:pt idx="19">
                  <c:v>36.600127839999999</c:v>
                </c:pt>
                <c:pt idx="20">
                  <c:v>34.540967010000003</c:v>
                </c:pt>
                <c:pt idx="21">
                  <c:v>37.522765309999997</c:v>
                </c:pt>
                <c:pt idx="22">
                  <c:v>36.402359570000002</c:v>
                </c:pt>
                <c:pt idx="23">
                  <c:v>42.484182990000001</c:v>
                </c:pt>
                <c:pt idx="24">
                  <c:v>33.748963590000002</c:v>
                </c:pt>
                <c:pt idx="25">
                  <c:v>34.537442220000003</c:v>
                </c:pt>
                <c:pt idx="26">
                  <c:v>45.473025210000003</c:v>
                </c:pt>
                <c:pt idx="27">
                  <c:v>39.654391099999998</c:v>
                </c:pt>
                <c:pt idx="28">
                  <c:v>33.757252809999997</c:v>
                </c:pt>
                <c:pt idx="29">
                  <c:v>42.023250109999999</c:v>
                </c:pt>
                <c:pt idx="30">
                  <c:v>45.645616920000002</c:v>
                </c:pt>
                <c:pt idx="31">
                  <c:v>38.33345851</c:v>
                </c:pt>
                <c:pt idx="32">
                  <c:v>36.811702740000001</c:v>
                </c:pt>
                <c:pt idx="33">
                  <c:v>36.854737479999997</c:v>
                </c:pt>
                <c:pt idx="34">
                  <c:v>40.552187119999999</c:v>
                </c:pt>
                <c:pt idx="35">
                  <c:v>44.115758749999998</c:v>
                </c:pt>
                <c:pt idx="36">
                  <c:v>35.847821199999998</c:v>
                </c:pt>
                <c:pt idx="37">
                  <c:v>36.01945405</c:v>
                </c:pt>
                <c:pt idx="38">
                  <c:v>42.003817230000003</c:v>
                </c:pt>
                <c:pt idx="39">
                  <c:v>41.77400506</c:v>
                </c:pt>
                <c:pt idx="40">
                  <c:v>42.313289240000003</c:v>
                </c:pt>
                <c:pt idx="41">
                  <c:v>44.167191209999999</c:v>
                </c:pt>
                <c:pt idx="42">
                  <c:v>36.485861669999998</c:v>
                </c:pt>
                <c:pt idx="43">
                  <c:v>40.769339649999999</c:v>
                </c:pt>
                <c:pt idx="44">
                  <c:v>48.8960528</c:v>
                </c:pt>
                <c:pt idx="45">
                  <c:v>47.627904209999997</c:v>
                </c:pt>
                <c:pt idx="46">
                  <c:v>41.71992582</c:v>
                </c:pt>
                <c:pt idx="47">
                  <c:v>53.472251309999997</c:v>
                </c:pt>
                <c:pt idx="48">
                  <c:v>51.232907820000001</c:v>
                </c:pt>
                <c:pt idx="49">
                  <c:v>51.058913869999998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A9C-4C49-BDB2-DED470F5639B}"/>
            </c:ext>
          </c:extLst>
        </c:ser>
        <c:ser>
          <c:idx val="1"/>
          <c:order val="1"/>
          <c:tx>
            <c:strRef>
              <c:f>Sheet1!$G$40</c:f>
              <c:strCache>
                <c:ptCount val="1"/>
                <c:pt idx="0">
                  <c:v>MEDIUM RISK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multiLvlStrRef>
              <c:f>Sheet1!$C$41:$D$90</c:f>
              <c:multiLvlStrCache>
                <c:ptCount val="50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</c:lvl>
                <c:lvl>
                  <c:pt idx="0">
                    <c:v>2008</c:v>
                  </c:pt>
                  <c:pt idx="12">
                    <c:v>2009</c:v>
                  </c:pt>
                  <c:pt idx="24">
                    <c:v>2010</c:v>
                  </c:pt>
                  <c:pt idx="36">
                    <c:v>2011</c:v>
                  </c:pt>
                  <c:pt idx="48">
                    <c:v>2012</c:v>
                  </c:pt>
                </c:lvl>
              </c:multiLvlStrCache>
            </c:multiLvlStrRef>
          </c:cat>
          <c:val>
            <c:numRef>
              <c:f>Sheet1!$G$41:$G$90</c:f>
              <c:numCache>
                <c:formatCode>General</c:formatCode>
                <c:ptCount val="50"/>
                <c:pt idx="0">
                  <c:v>48.241525629999998</c:v>
                </c:pt>
                <c:pt idx="1">
                  <c:v>49.923194250000002</c:v>
                </c:pt>
                <c:pt idx="2">
                  <c:v>43.894079419999997</c:v>
                </c:pt>
                <c:pt idx="3">
                  <c:v>42.368079479999999</c:v>
                </c:pt>
                <c:pt idx="4">
                  <c:v>37.620735379999999</c:v>
                </c:pt>
                <c:pt idx="5">
                  <c:v>43.464496070000003</c:v>
                </c:pt>
                <c:pt idx="6">
                  <c:v>49.468812880000002</c:v>
                </c:pt>
                <c:pt idx="7">
                  <c:v>41.681500110000002</c:v>
                </c:pt>
                <c:pt idx="8">
                  <c:v>42.951529489999999</c:v>
                </c:pt>
                <c:pt idx="9">
                  <c:v>50.062923009999999</c:v>
                </c:pt>
                <c:pt idx="10">
                  <c:v>43.226477719999998</c:v>
                </c:pt>
                <c:pt idx="11">
                  <c:v>84.157398979999996</c:v>
                </c:pt>
                <c:pt idx="12">
                  <c:v>50.355047730000003</c:v>
                </c:pt>
                <c:pt idx="13">
                  <c:v>45.949721629999999</c:v>
                </c:pt>
                <c:pt idx="14">
                  <c:v>48.262945240000001</c:v>
                </c:pt>
                <c:pt idx="15">
                  <c:v>43.657389369999997</c:v>
                </c:pt>
                <c:pt idx="16">
                  <c:v>39.937382810000003</c:v>
                </c:pt>
                <c:pt idx="17">
                  <c:v>42.629142530000003</c:v>
                </c:pt>
                <c:pt idx="18">
                  <c:v>45.232728450000003</c:v>
                </c:pt>
                <c:pt idx="19">
                  <c:v>36.111345479999997</c:v>
                </c:pt>
                <c:pt idx="20">
                  <c:v>44.116827440000002</c:v>
                </c:pt>
                <c:pt idx="21">
                  <c:v>54.388568300000003</c:v>
                </c:pt>
                <c:pt idx="22">
                  <c:v>47.585431710000002</c:v>
                </c:pt>
                <c:pt idx="23">
                  <c:v>59.518189560000003</c:v>
                </c:pt>
                <c:pt idx="24">
                  <c:v>62.472268909999997</c:v>
                </c:pt>
                <c:pt idx="25">
                  <c:v>46.710816639999997</c:v>
                </c:pt>
                <c:pt idx="26">
                  <c:v>54.77320486</c:v>
                </c:pt>
                <c:pt idx="27">
                  <c:v>50.198003229999998</c:v>
                </c:pt>
                <c:pt idx="28">
                  <c:v>44.450917699999998</c:v>
                </c:pt>
                <c:pt idx="29">
                  <c:v>53.058585360000002</c:v>
                </c:pt>
                <c:pt idx="30">
                  <c:v>45.280972890000001</c:v>
                </c:pt>
                <c:pt idx="31">
                  <c:v>41.989235200000003</c:v>
                </c:pt>
                <c:pt idx="32">
                  <c:v>42.881703369999997</c:v>
                </c:pt>
                <c:pt idx="33">
                  <c:v>44.35908268</c:v>
                </c:pt>
                <c:pt idx="34">
                  <c:v>50.885358439999997</c:v>
                </c:pt>
                <c:pt idx="35">
                  <c:v>62.517327330000001</c:v>
                </c:pt>
                <c:pt idx="36">
                  <c:v>55.582884100000001</c:v>
                </c:pt>
                <c:pt idx="37">
                  <c:v>46.413228750000002</c:v>
                </c:pt>
                <c:pt idx="38">
                  <c:v>49.974760709999998</c:v>
                </c:pt>
                <c:pt idx="39">
                  <c:v>56.422644939999998</c:v>
                </c:pt>
                <c:pt idx="40">
                  <c:v>49.501503309999997</c:v>
                </c:pt>
                <c:pt idx="41">
                  <c:v>61.43830689</c:v>
                </c:pt>
                <c:pt idx="42">
                  <c:v>49.616418289999999</c:v>
                </c:pt>
                <c:pt idx="43">
                  <c:v>44.076189300000003</c:v>
                </c:pt>
                <c:pt idx="44">
                  <c:v>41.188919910000003</c:v>
                </c:pt>
                <c:pt idx="45">
                  <c:v>43.363755509999997</c:v>
                </c:pt>
                <c:pt idx="46">
                  <c:v>53.4202309</c:v>
                </c:pt>
                <c:pt idx="47">
                  <c:v>60.431105639999998</c:v>
                </c:pt>
                <c:pt idx="48">
                  <c:v>60.032465940000002</c:v>
                </c:pt>
                <c:pt idx="49">
                  <c:v>61.467010690000002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A9C-4C49-BDB2-DED470F5639B}"/>
            </c:ext>
          </c:extLst>
        </c:ser>
        <c:ser>
          <c:idx val="2"/>
          <c:order val="2"/>
          <c:tx>
            <c:strRef>
              <c:f>Sheet1!$E$40</c:f>
              <c:strCache>
                <c:ptCount val="1"/>
                <c:pt idx="0">
                  <c:v>HIGH RISK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multiLvlStrRef>
              <c:f>Sheet1!$C$41:$D$90</c:f>
              <c:multiLvlStrCache>
                <c:ptCount val="50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</c:lvl>
                <c:lvl>
                  <c:pt idx="0">
                    <c:v>2008</c:v>
                  </c:pt>
                  <c:pt idx="12">
                    <c:v>2009</c:v>
                  </c:pt>
                  <c:pt idx="24">
                    <c:v>2010</c:v>
                  </c:pt>
                  <c:pt idx="36">
                    <c:v>2011</c:v>
                  </c:pt>
                  <c:pt idx="48">
                    <c:v>2012</c:v>
                  </c:pt>
                </c:lvl>
              </c:multiLvlStrCache>
            </c:multiLvlStrRef>
          </c:cat>
          <c:val>
            <c:numRef>
              <c:f>Sheet1!$E$41:$E$90</c:f>
              <c:numCache>
                <c:formatCode>General</c:formatCode>
                <c:ptCount val="50"/>
                <c:pt idx="0">
                  <c:v>19.93950757</c:v>
                </c:pt>
                <c:pt idx="1">
                  <c:v>17.367905</c:v>
                </c:pt>
                <c:pt idx="2">
                  <c:v>16.334162689999999</c:v>
                </c:pt>
                <c:pt idx="3">
                  <c:v>15.38590185</c:v>
                </c:pt>
                <c:pt idx="4">
                  <c:v>14.860319240000001</c:v>
                </c:pt>
                <c:pt idx="5">
                  <c:v>15.253108640000001</c:v>
                </c:pt>
                <c:pt idx="6">
                  <c:v>14.24838505</c:v>
                </c:pt>
                <c:pt idx="7">
                  <c:v>14.073420069999999</c:v>
                </c:pt>
                <c:pt idx="8">
                  <c:v>15.838193220000001</c:v>
                </c:pt>
                <c:pt idx="9">
                  <c:v>14.75253807</c:v>
                </c:pt>
                <c:pt idx="10">
                  <c:v>12.88820988</c:v>
                </c:pt>
                <c:pt idx="11">
                  <c:v>13.254375169999999</c:v>
                </c:pt>
                <c:pt idx="12">
                  <c:v>3.9991792300000002</c:v>
                </c:pt>
                <c:pt idx="13">
                  <c:v>4.0591172589999998</c:v>
                </c:pt>
                <c:pt idx="14">
                  <c:v>3.331897927</c:v>
                </c:pt>
                <c:pt idx="15">
                  <c:v>3.6716392990000002</c:v>
                </c:pt>
                <c:pt idx="16">
                  <c:v>3.4341155749999999</c:v>
                </c:pt>
                <c:pt idx="17">
                  <c:v>3.1647740440000001</c:v>
                </c:pt>
                <c:pt idx="18">
                  <c:v>4.8394037589999996</c:v>
                </c:pt>
                <c:pt idx="19">
                  <c:v>3.1443911789999999</c:v>
                </c:pt>
                <c:pt idx="20">
                  <c:v>3.7110277479999998</c:v>
                </c:pt>
                <c:pt idx="21">
                  <c:v>3.7987766170000001</c:v>
                </c:pt>
                <c:pt idx="22">
                  <c:v>4.373422551</c:v>
                </c:pt>
                <c:pt idx="23">
                  <c:v>4.5004866769999996</c:v>
                </c:pt>
                <c:pt idx="24">
                  <c:v>3.5145098039999998</c:v>
                </c:pt>
                <c:pt idx="25">
                  <c:v>3.9563636359999999</c:v>
                </c:pt>
                <c:pt idx="26">
                  <c:v>3.6166367250000002</c:v>
                </c:pt>
                <c:pt idx="27">
                  <c:v>4.9582710590000003</c:v>
                </c:pt>
                <c:pt idx="28">
                  <c:v>5.1184132619999998</c:v>
                </c:pt>
                <c:pt idx="29">
                  <c:v>6.1491319549999996</c:v>
                </c:pt>
                <c:pt idx="30">
                  <c:v>6.5995692930000001</c:v>
                </c:pt>
                <c:pt idx="31">
                  <c:v>6.1206033299999998</c:v>
                </c:pt>
                <c:pt idx="32">
                  <c:v>5.2173002479999999</c:v>
                </c:pt>
                <c:pt idx="33">
                  <c:v>5.3296922149999997</c:v>
                </c:pt>
                <c:pt idx="34">
                  <c:v>5.7565006079999996</c:v>
                </c:pt>
                <c:pt idx="35">
                  <c:v>7.6809946499999997</c:v>
                </c:pt>
                <c:pt idx="36">
                  <c:v>5.5339734949999997</c:v>
                </c:pt>
                <c:pt idx="37">
                  <c:v>6.3985301379999999</c:v>
                </c:pt>
                <c:pt idx="38">
                  <c:v>6.2949521419999996</c:v>
                </c:pt>
                <c:pt idx="39">
                  <c:v>4.9797442060000003</c:v>
                </c:pt>
                <c:pt idx="40">
                  <c:v>5.3891761880000004</c:v>
                </c:pt>
                <c:pt idx="41">
                  <c:v>4.3257755800000002</c:v>
                </c:pt>
                <c:pt idx="42">
                  <c:v>3.2015029930000001</c:v>
                </c:pt>
                <c:pt idx="43">
                  <c:v>2.7258908239999999</c:v>
                </c:pt>
                <c:pt idx="44">
                  <c:v>4.0189110289999999</c:v>
                </c:pt>
                <c:pt idx="45">
                  <c:v>4.7813654239999996</c:v>
                </c:pt>
                <c:pt idx="46">
                  <c:v>3.4131722199999999</c:v>
                </c:pt>
                <c:pt idx="47">
                  <c:v>3.3400061600000002</c:v>
                </c:pt>
                <c:pt idx="48">
                  <c:v>4.4790106789999999</c:v>
                </c:pt>
                <c:pt idx="49">
                  <c:v>4.1224966209999998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5A9C-4C49-BDB2-DED470F56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563840"/>
        <c:axId val="124565760"/>
      </c:lineChart>
      <c:catAx>
        <c:axId val="1245638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24565760"/>
        <c:crosses val="autoZero"/>
        <c:auto val="1"/>
        <c:lblAlgn val="ctr"/>
        <c:lblOffset val="100"/>
        <c:noMultiLvlLbl val="0"/>
      </c:catAx>
      <c:valAx>
        <c:axId val="12456576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Sum of DDDs per 100 bed days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ysClr val="windowText" lastClr="000000"/>
                </a:solidFill>
              </a:defRPr>
            </a:pPr>
            <a:endParaRPr lang="en-US"/>
          </a:p>
        </c:txPr>
        <c:crossAx val="1245638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738146200359643"/>
          <c:y val="0.94792750906136736"/>
          <c:w val="0.56523694685765757"/>
          <c:h val="5.207249093863267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326462124757292E-2"/>
          <c:y val="5.9570641905055989E-2"/>
          <c:w val="0.92442874022015298"/>
          <c:h val="0.70078019659307289"/>
        </c:manualLayout>
      </c:layout>
      <c:areaChart>
        <c:grouping val="standard"/>
        <c:varyColors val="0"/>
        <c:ser>
          <c:idx val="3"/>
          <c:order val="3"/>
          <c:tx>
            <c:strRef>
              <c:f>Sheet1!$H$40</c:f>
              <c:strCache>
                <c:ptCount val="1"/>
                <c:pt idx="0">
                  <c:v>C diff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val>
            <c:numRef>
              <c:f>Sheet1!$H$41:$H$90</c:f>
              <c:numCache>
                <c:formatCode>General</c:formatCode>
                <c:ptCount val="50"/>
                <c:pt idx="0">
                  <c:v>23</c:v>
                </c:pt>
                <c:pt idx="1">
                  <c:v>20</c:v>
                </c:pt>
                <c:pt idx="2">
                  <c:v>19</c:v>
                </c:pt>
                <c:pt idx="3">
                  <c:v>17</c:v>
                </c:pt>
                <c:pt idx="4">
                  <c:v>16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20</c:v>
                </c:pt>
                <c:pt idx="9">
                  <c:v>15</c:v>
                </c:pt>
                <c:pt idx="10">
                  <c:v>25</c:v>
                </c:pt>
                <c:pt idx="11">
                  <c:v>36</c:v>
                </c:pt>
                <c:pt idx="12">
                  <c:v>18</c:v>
                </c:pt>
                <c:pt idx="13">
                  <c:v>8</c:v>
                </c:pt>
                <c:pt idx="14">
                  <c:v>3</c:v>
                </c:pt>
                <c:pt idx="15">
                  <c:v>6</c:v>
                </c:pt>
                <c:pt idx="16">
                  <c:v>5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>
                  <c:v>5</c:v>
                </c:pt>
                <c:pt idx="21">
                  <c:v>6</c:v>
                </c:pt>
                <c:pt idx="22">
                  <c:v>6</c:v>
                </c:pt>
                <c:pt idx="23">
                  <c:v>1</c:v>
                </c:pt>
                <c:pt idx="24">
                  <c:v>3</c:v>
                </c:pt>
                <c:pt idx="25">
                  <c:v>6</c:v>
                </c:pt>
                <c:pt idx="26">
                  <c:v>4</c:v>
                </c:pt>
                <c:pt idx="27">
                  <c:v>0</c:v>
                </c:pt>
                <c:pt idx="28">
                  <c:v>2</c:v>
                </c:pt>
                <c:pt idx="29">
                  <c:v>0</c:v>
                </c:pt>
                <c:pt idx="30">
                  <c:v>1</c:v>
                </c:pt>
                <c:pt idx="31">
                  <c:v>4</c:v>
                </c:pt>
                <c:pt idx="32">
                  <c:v>1</c:v>
                </c:pt>
                <c:pt idx="33">
                  <c:v>4</c:v>
                </c:pt>
                <c:pt idx="34">
                  <c:v>2</c:v>
                </c:pt>
                <c:pt idx="35">
                  <c:v>4</c:v>
                </c:pt>
                <c:pt idx="36">
                  <c:v>3</c:v>
                </c:pt>
                <c:pt idx="37">
                  <c:v>1</c:v>
                </c:pt>
                <c:pt idx="38">
                  <c:v>2</c:v>
                </c:pt>
                <c:pt idx="39">
                  <c:v>3</c:v>
                </c:pt>
                <c:pt idx="40">
                  <c:v>6</c:v>
                </c:pt>
                <c:pt idx="41">
                  <c:v>1</c:v>
                </c:pt>
                <c:pt idx="42">
                  <c:v>0</c:v>
                </c:pt>
                <c:pt idx="43">
                  <c:v>3</c:v>
                </c:pt>
                <c:pt idx="44">
                  <c:v>6</c:v>
                </c:pt>
                <c:pt idx="45">
                  <c:v>1</c:v>
                </c:pt>
                <c:pt idx="46">
                  <c:v>4</c:v>
                </c:pt>
                <c:pt idx="47">
                  <c:v>1</c:v>
                </c:pt>
                <c:pt idx="48">
                  <c:v>2</c:v>
                </c:pt>
                <c:pt idx="4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A9C-4C49-BDB2-DED470F56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4434304"/>
        <c:axId val="124448768"/>
      </c:areaChart>
      <c:lineChart>
        <c:grouping val="standard"/>
        <c:varyColors val="0"/>
        <c:ser>
          <c:idx val="0"/>
          <c:order val="0"/>
          <c:tx>
            <c:strRef>
              <c:f>Sheet1!$F$40</c:f>
              <c:strCache>
                <c:ptCount val="1"/>
                <c:pt idx="0">
                  <c:v>LOW RISK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multiLvlStrRef>
              <c:f>Sheet1!$C$41:$D$90</c:f>
              <c:multiLvlStrCache>
                <c:ptCount val="50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</c:lvl>
                <c:lvl>
                  <c:pt idx="0">
                    <c:v>2008</c:v>
                  </c:pt>
                  <c:pt idx="12">
                    <c:v>2009</c:v>
                  </c:pt>
                  <c:pt idx="24">
                    <c:v>2010</c:v>
                  </c:pt>
                  <c:pt idx="36">
                    <c:v>2011</c:v>
                  </c:pt>
                  <c:pt idx="48">
                    <c:v>2012</c:v>
                  </c:pt>
                </c:lvl>
              </c:multiLvlStrCache>
            </c:multiLvlStrRef>
          </c:cat>
          <c:val>
            <c:numRef>
              <c:f>Sheet1!$F$41:$F$90</c:f>
              <c:numCache>
                <c:formatCode>General</c:formatCode>
                <c:ptCount val="50"/>
                <c:pt idx="0">
                  <c:v>22.32797158</c:v>
                </c:pt>
                <c:pt idx="1">
                  <c:v>25.144841490000001</c:v>
                </c:pt>
                <c:pt idx="2">
                  <c:v>28.620848989999999</c:v>
                </c:pt>
                <c:pt idx="3">
                  <c:v>29.00119814</c:v>
                </c:pt>
                <c:pt idx="4">
                  <c:v>26.547554689999998</c:v>
                </c:pt>
                <c:pt idx="5">
                  <c:v>25.85329407</c:v>
                </c:pt>
                <c:pt idx="6">
                  <c:v>34.730488190000003</c:v>
                </c:pt>
                <c:pt idx="7">
                  <c:v>28.219877539999999</c:v>
                </c:pt>
                <c:pt idx="8">
                  <c:v>27.915217869999999</c:v>
                </c:pt>
                <c:pt idx="9">
                  <c:v>31.16037437</c:v>
                </c:pt>
                <c:pt idx="10">
                  <c:v>28.53692972</c:v>
                </c:pt>
                <c:pt idx="11">
                  <c:v>41.634466150000002</c:v>
                </c:pt>
                <c:pt idx="12">
                  <c:v>27.719037539999999</c:v>
                </c:pt>
                <c:pt idx="13">
                  <c:v>33.174883770000001</c:v>
                </c:pt>
                <c:pt idx="14">
                  <c:v>32.820946309999997</c:v>
                </c:pt>
                <c:pt idx="15">
                  <c:v>37.150737550000002</c:v>
                </c:pt>
                <c:pt idx="16">
                  <c:v>32.768395929999997</c:v>
                </c:pt>
                <c:pt idx="17">
                  <c:v>33.747740440000001</c:v>
                </c:pt>
                <c:pt idx="18">
                  <c:v>40.692417370000001</c:v>
                </c:pt>
                <c:pt idx="19">
                  <c:v>36.600127839999999</c:v>
                </c:pt>
                <c:pt idx="20">
                  <c:v>34.540967010000003</c:v>
                </c:pt>
                <c:pt idx="21">
                  <c:v>37.522765309999997</c:v>
                </c:pt>
                <c:pt idx="22">
                  <c:v>36.402359570000002</c:v>
                </c:pt>
                <c:pt idx="23">
                  <c:v>42.484182990000001</c:v>
                </c:pt>
                <c:pt idx="24">
                  <c:v>33.748963590000002</c:v>
                </c:pt>
                <c:pt idx="25">
                  <c:v>34.537442220000003</c:v>
                </c:pt>
                <c:pt idx="26">
                  <c:v>45.473025210000003</c:v>
                </c:pt>
                <c:pt idx="27">
                  <c:v>39.654391099999998</c:v>
                </c:pt>
                <c:pt idx="28">
                  <c:v>33.757252809999997</c:v>
                </c:pt>
                <c:pt idx="29">
                  <c:v>42.023250109999999</c:v>
                </c:pt>
                <c:pt idx="30">
                  <c:v>45.645616920000002</c:v>
                </c:pt>
                <c:pt idx="31">
                  <c:v>38.33345851</c:v>
                </c:pt>
                <c:pt idx="32">
                  <c:v>36.811702740000001</c:v>
                </c:pt>
                <c:pt idx="33">
                  <c:v>36.854737479999997</c:v>
                </c:pt>
                <c:pt idx="34">
                  <c:v>40.552187119999999</c:v>
                </c:pt>
                <c:pt idx="35">
                  <c:v>44.115758749999998</c:v>
                </c:pt>
                <c:pt idx="36">
                  <c:v>35.847821199999998</c:v>
                </c:pt>
                <c:pt idx="37">
                  <c:v>36.01945405</c:v>
                </c:pt>
                <c:pt idx="38">
                  <c:v>42.003817230000003</c:v>
                </c:pt>
                <c:pt idx="39">
                  <c:v>41.77400506</c:v>
                </c:pt>
                <c:pt idx="40">
                  <c:v>42.313289240000003</c:v>
                </c:pt>
                <c:pt idx="41">
                  <c:v>44.167191209999999</c:v>
                </c:pt>
                <c:pt idx="42">
                  <c:v>36.485861669999998</c:v>
                </c:pt>
                <c:pt idx="43">
                  <c:v>40.769339649999999</c:v>
                </c:pt>
                <c:pt idx="44">
                  <c:v>48.8960528</c:v>
                </c:pt>
                <c:pt idx="45">
                  <c:v>47.627904209999997</c:v>
                </c:pt>
                <c:pt idx="46">
                  <c:v>41.71992582</c:v>
                </c:pt>
                <c:pt idx="47">
                  <c:v>53.472251309999997</c:v>
                </c:pt>
                <c:pt idx="48">
                  <c:v>51.232907820000001</c:v>
                </c:pt>
                <c:pt idx="49">
                  <c:v>51.058913869999998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A9C-4C49-BDB2-DED470F5639B}"/>
            </c:ext>
          </c:extLst>
        </c:ser>
        <c:ser>
          <c:idx val="1"/>
          <c:order val="1"/>
          <c:tx>
            <c:strRef>
              <c:f>Sheet1!$G$40</c:f>
              <c:strCache>
                <c:ptCount val="1"/>
                <c:pt idx="0">
                  <c:v>MEDIUM RISK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multiLvlStrRef>
              <c:f>Sheet1!$C$41:$D$90</c:f>
              <c:multiLvlStrCache>
                <c:ptCount val="50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</c:lvl>
                <c:lvl>
                  <c:pt idx="0">
                    <c:v>2008</c:v>
                  </c:pt>
                  <c:pt idx="12">
                    <c:v>2009</c:v>
                  </c:pt>
                  <c:pt idx="24">
                    <c:v>2010</c:v>
                  </c:pt>
                  <c:pt idx="36">
                    <c:v>2011</c:v>
                  </c:pt>
                  <c:pt idx="48">
                    <c:v>2012</c:v>
                  </c:pt>
                </c:lvl>
              </c:multiLvlStrCache>
            </c:multiLvlStrRef>
          </c:cat>
          <c:val>
            <c:numRef>
              <c:f>Sheet1!$G$41:$G$90</c:f>
              <c:numCache>
                <c:formatCode>General</c:formatCode>
                <c:ptCount val="50"/>
                <c:pt idx="0">
                  <c:v>48.241525629999998</c:v>
                </c:pt>
                <c:pt idx="1">
                  <c:v>49.923194250000002</c:v>
                </c:pt>
                <c:pt idx="2">
                  <c:v>43.894079419999997</c:v>
                </c:pt>
                <c:pt idx="3">
                  <c:v>42.368079479999999</c:v>
                </c:pt>
                <c:pt idx="4">
                  <c:v>37.620735379999999</c:v>
                </c:pt>
                <c:pt idx="5">
                  <c:v>43.464496070000003</c:v>
                </c:pt>
                <c:pt idx="6">
                  <c:v>49.468812880000002</c:v>
                </c:pt>
                <c:pt idx="7">
                  <c:v>41.681500110000002</c:v>
                </c:pt>
                <c:pt idx="8">
                  <c:v>42.951529489999999</c:v>
                </c:pt>
                <c:pt idx="9">
                  <c:v>50.062923009999999</c:v>
                </c:pt>
                <c:pt idx="10">
                  <c:v>43.226477719999998</c:v>
                </c:pt>
                <c:pt idx="11">
                  <c:v>84.157398979999996</c:v>
                </c:pt>
                <c:pt idx="12">
                  <c:v>50.355047730000003</c:v>
                </c:pt>
                <c:pt idx="13">
                  <c:v>45.949721629999999</c:v>
                </c:pt>
                <c:pt idx="14">
                  <c:v>48.262945240000001</c:v>
                </c:pt>
                <c:pt idx="15">
                  <c:v>43.657389369999997</c:v>
                </c:pt>
                <c:pt idx="16">
                  <c:v>39.937382810000003</c:v>
                </c:pt>
                <c:pt idx="17">
                  <c:v>42.629142530000003</c:v>
                </c:pt>
                <c:pt idx="18">
                  <c:v>45.232728450000003</c:v>
                </c:pt>
                <c:pt idx="19">
                  <c:v>36.111345479999997</c:v>
                </c:pt>
                <c:pt idx="20">
                  <c:v>44.116827440000002</c:v>
                </c:pt>
                <c:pt idx="21">
                  <c:v>54.388568300000003</c:v>
                </c:pt>
                <c:pt idx="22">
                  <c:v>47.585431710000002</c:v>
                </c:pt>
                <c:pt idx="23">
                  <c:v>59.518189560000003</c:v>
                </c:pt>
                <c:pt idx="24">
                  <c:v>62.472268909999997</c:v>
                </c:pt>
                <c:pt idx="25">
                  <c:v>46.710816639999997</c:v>
                </c:pt>
                <c:pt idx="26">
                  <c:v>54.77320486</c:v>
                </c:pt>
                <c:pt idx="27">
                  <c:v>50.198003229999998</c:v>
                </c:pt>
                <c:pt idx="28">
                  <c:v>44.450917699999998</c:v>
                </c:pt>
                <c:pt idx="29">
                  <c:v>53.058585360000002</c:v>
                </c:pt>
                <c:pt idx="30">
                  <c:v>45.280972890000001</c:v>
                </c:pt>
                <c:pt idx="31">
                  <c:v>41.989235200000003</c:v>
                </c:pt>
                <c:pt idx="32">
                  <c:v>42.881703369999997</c:v>
                </c:pt>
                <c:pt idx="33">
                  <c:v>44.35908268</c:v>
                </c:pt>
                <c:pt idx="34">
                  <c:v>50.885358439999997</c:v>
                </c:pt>
                <c:pt idx="35">
                  <c:v>62.517327330000001</c:v>
                </c:pt>
                <c:pt idx="36">
                  <c:v>55.582884100000001</c:v>
                </c:pt>
                <c:pt idx="37">
                  <c:v>46.413228750000002</c:v>
                </c:pt>
                <c:pt idx="38">
                  <c:v>49.974760709999998</c:v>
                </c:pt>
                <c:pt idx="39">
                  <c:v>56.422644939999998</c:v>
                </c:pt>
                <c:pt idx="40">
                  <c:v>49.501503309999997</c:v>
                </c:pt>
                <c:pt idx="41">
                  <c:v>61.43830689</c:v>
                </c:pt>
                <c:pt idx="42">
                  <c:v>49.616418289999999</c:v>
                </c:pt>
                <c:pt idx="43">
                  <c:v>44.076189300000003</c:v>
                </c:pt>
                <c:pt idx="44">
                  <c:v>41.188919910000003</c:v>
                </c:pt>
                <c:pt idx="45">
                  <c:v>43.363755509999997</c:v>
                </c:pt>
                <c:pt idx="46">
                  <c:v>53.4202309</c:v>
                </c:pt>
                <c:pt idx="47">
                  <c:v>60.431105639999998</c:v>
                </c:pt>
                <c:pt idx="48">
                  <c:v>60.032465940000002</c:v>
                </c:pt>
                <c:pt idx="49">
                  <c:v>61.467010690000002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A9C-4C49-BDB2-DED470F5639B}"/>
            </c:ext>
          </c:extLst>
        </c:ser>
        <c:ser>
          <c:idx val="2"/>
          <c:order val="2"/>
          <c:tx>
            <c:strRef>
              <c:f>Sheet1!$E$40</c:f>
              <c:strCache>
                <c:ptCount val="1"/>
                <c:pt idx="0">
                  <c:v>HIGH RISK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multiLvlStrRef>
              <c:f>Sheet1!$C$41:$D$90</c:f>
              <c:multiLvlStrCache>
                <c:ptCount val="50"/>
                <c:lvl>
                  <c:pt idx="0">
                    <c:v>JANUARY</c:v>
                  </c:pt>
                  <c:pt idx="1">
                    <c:v>FEBRUARY</c:v>
                  </c:pt>
                  <c:pt idx="2">
                    <c:v>MARCH</c:v>
                  </c:pt>
                  <c:pt idx="3">
                    <c:v>APRIL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AUGUST</c:v>
                  </c:pt>
                  <c:pt idx="8">
                    <c:v>SEPTEMBER</c:v>
                  </c:pt>
                  <c:pt idx="9">
                    <c:v>OCTOBER</c:v>
                  </c:pt>
                  <c:pt idx="10">
                    <c:v>NOVEMBER</c:v>
                  </c:pt>
                  <c:pt idx="11">
                    <c:v>DECEMBER</c:v>
                  </c:pt>
                  <c:pt idx="12">
                    <c:v>JANUARY</c:v>
                  </c:pt>
                  <c:pt idx="13">
                    <c:v>FEBRUARY</c:v>
                  </c:pt>
                  <c:pt idx="14">
                    <c:v>MARCH</c:v>
                  </c:pt>
                  <c:pt idx="15">
                    <c:v>APRIL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AUGUST</c:v>
                  </c:pt>
                  <c:pt idx="20">
                    <c:v>SEPTEMBER</c:v>
                  </c:pt>
                  <c:pt idx="21">
                    <c:v>OCTOBER</c:v>
                  </c:pt>
                  <c:pt idx="22">
                    <c:v>NOVEMBER</c:v>
                  </c:pt>
                  <c:pt idx="23">
                    <c:v>DECEMBER</c:v>
                  </c:pt>
                  <c:pt idx="24">
                    <c:v>JANUARY</c:v>
                  </c:pt>
                  <c:pt idx="25">
                    <c:v>FEBRUARY</c:v>
                  </c:pt>
                  <c:pt idx="26">
                    <c:v>MARCH</c:v>
                  </c:pt>
                  <c:pt idx="27">
                    <c:v>APRIL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AUGUST</c:v>
                  </c:pt>
                  <c:pt idx="32">
                    <c:v>SEPTEMBER</c:v>
                  </c:pt>
                  <c:pt idx="33">
                    <c:v>OCTOBER</c:v>
                  </c:pt>
                  <c:pt idx="34">
                    <c:v>NOVEMBER</c:v>
                  </c:pt>
                  <c:pt idx="35">
                    <c:v>DECEMBER</c:v>
                  </c:pt>
                  <c:pt idx="36">
                    <c:v>JANUARY</c:v>
                  </c:pt>
                  <c:pt idx="37">
                    <c:v>FEBRUARY</c:v>
                  </c:pt>
                  <c:pt idx="38">
                    <c:v>MARCH</c:v>
                  </c:pt>
                  <c:pt idx="39">
                    <c:v>APRIL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</c:v>
                  </c:pt>
                  <c:pt idx="48">
                    <c:v>JANUARY</c:v>
                  </c:pt>
                  <c:pt idx="49">
                    <c:v>FEBRUARY</c:v>
                  </c:pt>
                </c:lvl>
                <c:lvl>
                  <c:pt idx="0">
                    <c:v>2008</c:v>
                  </c:pt>
                  <c:pt idx="12">
                    <c:v>2009</c:v>
                  </c:pt>
                  <c:pt idx="24">
                    <c:v>2010</c:v>
                  </c:pt>
                  <c:pt idx="36">
                    <c:v>2011</c:v>
                  </c:pt>
                  <c:pt idx="48">
                    <c:v>2012</c:v>
                  </c:pt>
                </c:lvl>
              </c:multiLvlStrCache>
            </c:multiLvlStrRef>
          </c:cat>
          <c:val>
            <c:numRef>
              <c:f>Sheet1!$E$41:$E$90</c:f>
              <c:numCache>
                <c:formatCode>General</c:formatCode>
                <c:ptCount val="50"/>
                <c:pt idx="0">
                  <c:v>19.93950757</c:v>
                </c:pt>
                <c:pt idx="1">
                  <c:v>17.367905</c:v>
                </c:pt>
                <c:pt idx="2">
                  <c:v>16.334162689999999</c:v>
                </c:pt>
                <c:pt idx="3">
                  <c:v>15.38590185</c:v>
                </c:pt>
                <c:pt idx="4">
                  <c:v>14.860319240000001</c:v>
                </c:pt>
                <c:pt idx="5">
                  <c:v>15.253108640000001</c:v>
                </c:pt>
                <c:pt idx="6">
                  <c:v>14.24838505</c:v>
                </c:pt>
                <c:pt idx="7">
                  <c:v>14.073420069999999</c:v>
                </c:pt>
                <c:pt idx="8">
                  <c:v>15.838193220000001</c:v>
                </c:pt>
                <c:pt idx="9">
                  <c:v>14.75253807</c:v>
                </c:pt>
                <c:pt idx="10">
                  <c:v>12.88820988</c:v>
                </c:pt>
                <c:pt idx="11">
                  <c:v>13.254375169999999</c:v>
                </c:pt>
                <c:pt idx="12">
                  <c:v>3.9991792300000002</c:v>
                </c:pt>
                <c:pt idx="13">
                  <c:v>4.0591172589999998</c:v>
                </c:pt>
                <c:pt idx="14">
                  <c:v>3.331897927</c:v>
                </c:pt>
                <c:pt idx="15">
                  <c:v>3.6716392990000002</c:v>
                </c:pt>
                <c:pt idx="16">
                  <c:v>3.4341155749999999</c:v>
                </c:pt>
                <c:pt idx="17">
                  <c:v>3.1647740440000001</c:v>
                </c:pt>
                <c:pt idx="18">
                  <c:v>4.8394037589999996</c:v>
                </c:pt>
                <c:pt idx="19">
                  <c:v>3.1443911789999999</c:v>
                </c:pt>
                <c:pt idx="20">
                  <c:v>3.7110277479999998</c:v>
                </c:pt>
                <c:pt idx="21">
                  <c:v>3.7987766170000001</c:v>
                </c:pt>
                <c:pt idx="22">
                  <c:v>4.373422551</c:v>
                </c:pt>
                <c:pt idx="23">
                  <c:v>4.5004866769999996</c:v>
                </c:pt>
                <c:pt idx="24">
                  <c:v>3.5145098039999998</c:v>
                </c:pt>
                <c:pt idx="25">
                  <c:v>3.9563636359999999</c:v>
                </c:pt>
                <c:pt idx="26">
                  <c:v>3.6166367250000002</c:v>
                </c:pt>
                <c:pt idx="27">
                  <c:v>4.9582710590000003</c:v>
                </c:pt>
                <c:pt idx="28">
                  <c:v>5.1184132619999998</c:v>
                </c:pt>
                <c:pt idx="29">
                  <c:v>6.1491319549999996</c:v>
                </c:pt>
                <c:pt idx="30">
                  <c:v>6.5995692930000001</c:v>
                </c:pt>
                <c:pt idx="31">
                  <c:v>6.1206033299999998</c:v>
                </c:pt>
                <c:pt idx="32">
                  <c:v>5.2173002479999999</c:v>
                </c:pt>
                <c:pt idx="33">
                  <c:v>5.3296922149999997</c:v>
                </c:pt>
                <c:pt idx="34">
                  <c:v>5.7565006079999996</c:v>
                </c:pt>
                <c:pt idx="35">
                  <c:v>7.6809946499999997</c:v>
                </c:pt>
                <c:pt idx="36">
                  <c:v>5.5339734949999997</c:v>
                </c:pt>
                <c:pt idx="37">
                  <c:v>6.3985301379999999</c:v>
                </c:pt>
                <c:pt idx="38">
                  <c:v>6.2949521419999996</c:v>
                </c:pt>
                <c:pt idx="39">
                  <c:v>4.9797442060000003</c:v>
                </c:pt>
                <c:pt idx="40">
                  <c:v>5.3891761880000004</c:v>
                </c:pt>
                <c:pt idx="41">
                  <c:v>4.3257755800000002</c:v>
                </c:pt>
                <c:pt idx="42">
                  <c:v>3.2015029930000001</c:v>
                </c:pt>
                <c:pt idx="43">
                  <c:v>2.7258908239999999</c:v>
                </c:pt>
                <c:pt idx="44">
                  <c:v>4.0189110289999999</c:v>
                </c:pt>
                <c:pt idx="45">
                  <c:v>4.7813654239999996</c:v>
                </c:pt>
                <c:pt idx="46">
                  <c:v>3.4131722199999999</c:v>
                </c:pt>
                <c:pt idx="47">
                  <c:v>3.3400061600000002</c:v>
                </c:pt>
                <c:pt idx="48">
                  <c:v>4.4790106789999999</c:v>
                </c:pt>
                <c:pt idx="49">
                  <c:v>4.1224966209999998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5A9C-4C49-BDB2-DED470F56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434304"/>
        <c:axId val="124448768"/>
      </c:lineChart>
      <c:catAx>
        <c:axId val="1244343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124448768"/>
        <c:crosses val="autoZero"/>
        <c:auto val="1"/>
        <c:lblAlgn val="ctr"/>
        <c:lblOffset val="100"/>
        <c:noMultiLvlLbl val="0"/>
      </c:catAx>
      <c:valAx>
        <c:axId val="12444876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Sum of DDDs per 100 bed days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ysClr val="windowText" lastClr="000000"/>
                </a:solidFill>
              </a:defRPr>
            </a:pPr>
            <a:endParaRPr lang="en-US"/>
          </a:p>
        </c:txPr>
        <c:crossAx val="1244343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1738146200359643"/>
          <c:y val="0.94792750906136736"/>
          <c:w val="0.56523694685765757"/>
          <c:h val="5.207249093863267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D6628-C2D1-4A45-BA1A-33CB9EB5438E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112DA5-81C2-304A-8F05-636107EB12FA}">
      <dgm:prSet phldrT="[Text]"/>
      <dgm:spPr>
        <a:xfrm>
          <a:off x="0" y="2056"/>
          <a:ext cx="2929285" cy="89930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1. Improve awareness and understanding of AMR</a:t>
          </a:r>
          <a:endParaRPr lang="en-US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1DEE760-E5BC-E24A-BA63-B6D7762F727C}" type="parTrans" cxnId="{3F0457A2-4231-1F41-8C4C-DC36A675B7A3}">
      <dgm:prSet/>
      <dgm:spPr/>
      <dgm:t>
        <a:bodyPr/>
        <a:lstStyle/>
        <a:p>
          <a:endParaRPr lang="en-US"/>
        </a:p>
      </dgm:t>
    </dgm:pt>
    <dgm:pt modelId="{A747F326-B8CE-3C41-A3E3-994BFD9810D9}" type="sibTrans" cxnId="{3F0457A2-4231-1F41-8C4C-DC36A675B7A3}">
      <dgm:prSet/>
      <dgm:spPr/>
      <dgm:t>
        <a:bodyPr/>
        <a:lstStyle/>
        <a:p>
          <a:endParaRPr lang="en-US"/>
        </a:p>
      </dgm:t>
    </dgm:pt>
    <dgm:pt modelId="{473C6000-2E0B-BE45-9D9B-A1B889AA03C7}">
      <dgm:prSet phldrT="[Text]" custT="1"/>
      <dgm:spPr>
        <a:xfrm rot="5400000">
          <a:off x="5173371" y="-2152097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Risk communication</a:t>
          </a:r>
        </a:p>
      </dgm:t>
    </dgm:pt>
    <dgm:pt modelId="{E2844B06-0CE7-4541-B77B-4C51581BD8A4}" type="parTrans" cxnId="{D0D320AF-9272-204D-8C0F-B0F613315889}">
      <dgm:prSet/>
      <dgm:spPr/>
      <dgm:t>
        <a:bodyPr/>
        <a:lstStyle/>
        <a:p>
          <a:endParaRPr lang="en-US"/>
        </a:p>
      </dgm:t>
    </dgm:pt>
    <dgm:pt modelId="{E3B93121-2AC9-5B45-A5A2-C065AA9DD616}" type="sibTrans" cxnId="{D0D320AF-9272-204D-8C0F-B0F613315889}">
      <dgm:prSet/>
      <dgm:spPr/>
      <dgm:t>
        <a:bodyPr/>
        <a:lstStyle/>
        <a:p>
          <a:endParaRPr lang="en-US"/>
        </a:p>
      </dgm:t>
    </dgm:pt>
    <dgm:pt modelId="{1B4DE456-DBB8-5143-877F-29F1781D209B}">
      <dgm:prSet phldrT="[Text]" custT="1"/>
      <dgm:spPr>
        <a:xfrm rot="5400000">
          <a:off x="5173371" y="-2152097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Education</a:t>
          </a:r>
        </a:p>
      </dgm:t>
    </dgm:pt>
    <dgm:pt modelId="{5AF4D59B-DD10-6E4A-998A-51693CED5737}" type="parTrans" cxnId="{1C80FED9-BF6D-D74D-8345-9C324995ED45}">
      <dgm:prSet/>
      <dgm:spPr/>
      <dgm:t>
        <a:bodyPr/>
        <a:lstStyle/>
        <a:p>
          <a:endParaRPr lang="en-US"/>
        </a:p>
      </dgm:t>
    </dgm:pt>
    <dgm:pt modelId="{40C90FFA-9E2F-2F4B-86F8-211BA06A1874}" type="sibTrans" cxnId="{1C80FED9-BF6D-D74D-8345-9C324995ED45}">
      <dgm:prSet/>
      <dgm:spPr/>
      <dgm:t>
        <a:bodyPr/>
        <a:lstStyle/>
        <a:p>
          <a:endParaRPr lang="en-US"/>
        </a:p>
      </dgm:t>
    </dgm:pt>
    <dgm:pt modelId="{610C1C2C-E2DE-3C4D-89FB-641D98A21F19}">
      <dgm:prSet phldrT="[Text]"/>
      <dgm:spPr>
        <a:xfrm>
          <a:off x="0" y="946331"/>
          <a:ext cx="2929285" cy="89930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 Strengthen knowledge through surveillance and research</a:t>
          </a:r>
          <a:endParaRPr lang="en-US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994EF9C-188B-754A-94A6-964588DDBF71}" type="parTrans" cxnId="{2C7D1B4C-EEF2-B24D-A3BA-917E586135BE}">
      <dgm:prSet/>
      <dgm:spPr/>
      <dgm:t>
        <a:bodyPr/>
        <a:lstStyle/>
        <a:p>
          <a:endParaRPr lang="en-US"/>
        </a:p>
      </dgm:t>
    </dgm:pt>
    <dgm:pt modelId="{749FAA3E-974D-A648-8009-6D6A490467E0}" type="sibTrans" cxnId="{2C7D1B4C-EEF2-B24D-A3BA-917E586135BE}">
      <dgm:prSet/>
      <dgm:spPr/>
      <dgm:t>
        <a:bodyPr/>
        <a:lstStyle/>
        <a:p>
          <a:endParaRPr lang="en-US"/>
        </a:p>
      </dgm:t>
    </dgm:pt>
    <dgm:pt modelId="{FDF2A843-0777-D149-8885-9C3BBF74A6A8}">
      <dgm:prSet phldrT="[Text]" custT="1"/>
      <dgm:spPr>
        <a:xfrm rot="5400000">
          <a:off x="5173371" y="-1207823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National AMR surveillance system</a:t>
          </a:r>
        </a:p>
      </dgm:t>
    </dgm:pt>
    <dgm:pt modelId="{F4C6EE10-1075-ED42-9DF1-D36A1967680B}" type="parTrans" cxnId="{8BB30B0C-F821-F549-8E0D-F837B3D2384F}">
      <dgm:prSet/>
      <dgm:spPr/>
      <dgm:t>
        <a:bodyPr/>
        <a:lstStyle/>
        <a:p>
          <a:endParaRPr lang="en-US"/>
        </a:p>
      </dgm:t>
    </dgm:pt>
    <dgm:pt modelId="{C605CD15-1758-E441-9C9F-00D574C425BB}" type="sibTrans" cxnId="{8BB30B0C-F821-F549-8E0D-F837B3D2384F}">
      <dgm:prSet/>
      <dgm:spPr/>
      <dgm:t>
        <a:bodyPr/>
        <a:lstStyle/>
        <a:p>
          <a:endParaRPr lang="en-US"/>
        </a:p>
      </dgm:t>
    </dgm:pt>
    <dgm:pt modelId="{5B6212E1-31D2-8548-BEA3-23CD846BA0E4}">
      <dgm:prSet phldrT="[Text]" custT="1"/>
      <dgm:spPr>
        <a:xfrm rot="5400000">
          <a:off x="5173371" y="-1207823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Laboratory capacities</a:t>
          </a:r>
        </a:p>
      </dgm:t>
    </dgm:pt>
    <dgm:pt modelId="{852D4F7C-F593-904D-982C-6447F7F3FA6D}" type="parTrans" cxnId="{F970D10D-38AA-B241-AB90-B8E7D1677704}">
      <dgm:prSet/>
      <dgm:spPr/>
      <dgm:t>
        <a:bodyPr/>
        <a:lstStyle/>
        <a:p>
          <a:endParaRPr lang="en-US"/>
        </a:p>
      </dgm:t>
    </dgm:pt>
    <dgm:pt modelId="{4D638B5F-C02E-904F-8EDC-C16158791A8D}" type="sibTrans" cxnId="{F970D10D-38AA-B241-AB90-B8E7D1677704}">
      <dgm:prSet/>
      <dgm:spPr/>
      <dgm:t>
        <a:bodyPr/>
        <a:lstStyle/>
        <a:p>
          <a:endParaRPr lang="en-US"/>
        </a:p>
      </dgm:t>
    </dgm:pt>
    <dgm:pt modelId="{627DC555-01AF-2346-B2F5-2AD8FAE819B5}">
      <dgm:prSet phldrT="[Text]"/>
      <dgm:spPr>
        <a:xfrm>
          <a:off x="0" y="1890605"/>
          <a:ext cx="2929285" cy="899308"/>
        </a:xfr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 Reduce the incidence of infection through effective </a:t>
          </a:r>
          <a:r>
            <a:rPr lang="en-GB" b="1" dirty="0">
              <a:solidFill>
                <a:srgbClr val="FFFF00"/>
              </a:solidFill>
              <a:latin typeface="Calibri"/>
              <a:ea typeface="+mn-ea"/>
              <a:cs typeface="+mn-cs"/>
            </a:rPr>
            <a:t>sanitation, hygiene </a:t>
          </a:r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and </a:t>
          </a:r>
          <a:r>
            <a:rPr lang="en-GB" b="1" dirty="0">
              <a:solidFill>
                <a:srgbClr val="FFFF00"/>
              </a:solidFill>
              <a:latin typeface="Calibri"/>
              <a:ea typeface="+mn-ea"/>
              <a:cs typeface="+mn-cs"/>
            </a:rPr>
            <a:t>infection prevention measures</a:t>
          </a:r>
          <a:endParaRPr lang="en-US" b="1" dirty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E0C26E88-F02E-BF44-9A13-C846D558B112}" type="parTrans" cxnId="{881C7AE4-BC19-5E47-AF99-A4EBF2C92965}">
      <dgm:prSet/>
      <dgm:spPr/>
      <dgm:t>
        <a:bodyPr/>
        <a:lstStyle/>
        <a:p>
          <a:endParaRPr lang="en-US"/>
        </a:p>
      </dgm:t>
    </dgm:pt>
    <dgm:pt modelId="{6BAB7A88-B333-564F-84EB-0BA9821F566D}" type="sibTrans" cxnId="{881C7AE4-BC19-5E47-AF99-A4EBF2C92965}">
      <dgm:prSet/>
      <dgm:spPr/>
      <dgm:t>
        <a:bodyPr/>
        <a:lstStyle/>
        <a:p>
          <a:endParaRPr lang="en-US"/>
        </a:p>
      </dgm:t>
    </dgm:pt>
    <dgm:pt modelId="{2E53A1DB-698F-3544-8D9C-6567767810B4}">
      <dgm:prSet phldrT="[Text]" custT="1"/>
      <dgm:spPr>
        <a:xfrm rot="5400000">
          <a:off x="5173371" y="-266484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IPC in health care 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(incl. liaison with WASH)</a:t>
          </a:r>
        </a:p>
      </dgm:t>
    </dgm:pt>
    <dgm:pt modelId="{F68279EA-BE7C-A841-B1AE-EAEB00F5DB85}" type="parTrans" cxnId="{77905E0F-5035-764B-9EA3-BEF97C193029}">
      <dgm:prSet/>
      <dgm:spPr/>
      <dgm:t>
        <a:bodyPr/>
        <a:lstStyle/>
        <a:p>
          <a:endParaRPr lang="en-US"/>
        </a:p>
      </dgm:t>
    </dgm:pt>
    <dgm:pt modelId="{D964D511-65AD-D94C-88AC-B9F1DE498491}" type="sibTrans" cxnId="{77905E0F-5035-764B-9EA3-BEF97C193029}">
      <dgm:prSet/>
      <dgm:spPr/>
      <dgm:t>
        <a:bodyPr/>
        <a:lstStyle/>
        <a:p>
          <a:endParaRPr lang="en-US"/>
        </a:p>
      </dgm:t>
    </dgm:pt>
    <dgm:pt modelId="{302E9AB0-6BE4-4648-AB2F-BC3C4DB1F620}">
      <dgm:prSet phldrT="[Text]" custT="1"/>
      <dgm:spPr>
        <a:xfrm rot="5400000">
          <a:off x="5173371" y="-266484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Community level 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prevention (incl. liaison with WASH)</a:t>
          </a:r>
        </a:p>
      </dgm:t>
    </dgm:pt>
    <dgm:pt modelId="{00FC3572-1E5D-A348-B1A1-A858577C1FD0}" type="parTrans" cxnId="{279378FF-AC56-EA40-BAD7-A1280816B990}">
      <dgm:prSet/>
      <dgm:spPr/>
      <dgm:t>
        <a:bodyPr/>
        <a:lstStyle/>
        <a:p>
          <a:endParaRPr lang="en-US"/>
        </a:p>
      </dgm:t>
    </dgm:pt>
    <dgm:pt modelId="{37CA83B5-33DE-C44E-9203-B65C36531846}" type="sibTrans" cxnId="{279378FF-AC56-EA40-BAD7-A1280816B990}">
      <dgm:prSet/>
      <dgm:spPr/>
      <dgm:t>
        <a:bodyPr/>
        <a:lstStyle/>
        <a:p>
          <a:endParaRPr lang="en-US"/>
        </a:p>
      </dgm:t>
    </dgm:pt>
    <dgm:pt modelId="{B614DCFF-532F-2B43-BB6D-EAA6527E36C8}">
      <dgm:prSet phldrT="[Text]"/>
      <dgm:spPr>
        <a:xfrm>
          <a:off x="0" y="2834879"/>
          <a:ext cx="2929285" cy="899308"/>
        </a:xfr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4. </a:t>
          </a:r>
          <a:r>
            <a:rPr lang="en-GB" b="1" dirty="0">
              <a:solidFill>
                <a:srgbClr val="FFFF00"/>
              </a:solidFill>
              <a:latin typeface="Calibri"/>
              <a:ea typeface="+mn-ea"/>
              <a:cs typeface="+mn-cs"/>
            </a:rPr>
            <a:t>Optimize the use of antimicrobial </a:t>
          </a:r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medicines</a:t>
          </a:r>
          <a:endParaRPr lang="en-US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E73AFD-C668-104B-A7F4-5297510CE33A}" type="parTrans" cxnId="{F92A8107-EF14-7F4D-AA7D-A8063B4553C3}">
      <dgm:prSet/>
      <dgm:spPr/>
      <dgm:t>
        <a:bodyPr/>
        <a:lstStyle/>
        <a:p>
          <a:endParaRPr lang="en-US"/>
        </a:p>
      </dgm:t>
    </dgm:pt>
    <dgm:pt modelId="{0EA7EB19-8956-BD46-9CF3-15B19FECEDF1}" type="sibTrans" cxnId="{F92A8107-EF14-7F4D-AA7D-A8063B4553C3}">
      <dgm:prSet/>
      <dgm:spPr/>
      <dgm:t>
        <a:bodyPr/>
        <a:lstStyle/>
        <a:p>
          <a:endParaRPr lang="en-US"/>
        </a:p>
      </dgm:t>
    </dgm:pt>
    <dgm:pt modelId="{2C6AB4AC-4382-AE4F-9BF0-1AD9B22A6264}">
      <dgm:prSet phldrT="[Text]"/>
      <dgm:spPr>
        <a:xfrm>
          <a:off x="0" y="3779154"/>
          <a:ext cx="2929285" cy="89930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 Ensure sustainable investment in countering antimicrobial resistance</a:t>
          </a:r>
        </a:p>
      </dgm:t>
    </dgm:pt>
    <dgm:pt modelId="{24791F6A-7A56-CC40-8F97-3569E5474577}" type="parTrans" cxnId="{03CAD40A-D642-6F4E-B1E7-BFAAAED1D7B2}">
      <dgm:prSet/>
      <dgm:spPr/>
      <dgm:t>
        <a:bodyPr/>
        <a:lstStyle/>
        <a:p>
          <a:endParaRPr lang="en-US"/>
        </a:p>
      </dgm:t>
    </dgm:pt>
    <dgm:pt modelId="{95263604-CAC1-E243-A9CF-ECACE61A48E2}" type="sibTrans" cxnId="{03CAD40A-D642-6F4E-B1E7-BFAAAED1D7B2}">
      <dgm:prSet/>
      <dgm:spPr/>
      <dgm:t>
        <a:bodyPr/>
        <a:lstStyle/>
        <a:p>
          <a:endParaRPr lang="en-US"/>
        </a:p>
      </dgm:t>
    </dgm:pt>
    <dgm:pt modelId="{F600BCF9-854A-D540-AC41-57293C9BEB71}">
      <dgm:prSet phldrT="[Text]" custT="1"/>
      <dgm:spPr>
        <a:xfrm rot="5400000">
          <a:off x="5173371" y="680725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Animal health</a:t>
          </a:r>
        </a:p>
      </dgm:t>
    </dgm:pt>
    <dgm:pt modelId="{A4CC6956-8113-1D45-9F24-FF5E0029533B}" type="parTrans" cxnId="{566559DA-4368-554A-BC33-CEC1A86A5E1E}">
      <dgm:prSet/>
      <dgm:spPr/>
      <dgm:t>
        <a:bodyPr/>
        <a:lstStyle/>
        <a:p>
          <a:endParaRPr lang="en-US"/>
        </a:p>
      </dgm:t>
    </dgm:pt>
    <dgm:pt modelId="{1E4A68F5-ADD9-9C48-B20A-10535B4BDB8D}" type="sibTrans" cxnId="{566559DA-4368-554A-BC33-CEC1A86A5E1E}">
      <dgm:prSet/>
      <dgm:spPr/>
      <dgm:t>
        <a:bodyPr/>
        <a:lstStyle/>
        <a:p>
          <a:endParaRPr lang="en-US"/>
        </a:p>
      </dgm:t>
    </dgm:pt>
    <dgm:pt modelId="{FEC9D2F9-F2FC-2545-B37C-81C0E1BCB152}">
      <dgm:prSet phldrT="[Text]" custT="1"/>
      <dgm:spPr>
        <a:xfrm rot="5400000">
          <a:off x="5173371" y="680725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Access to qualified antimicrobial medicines</a:t>
          </a:r>
        </a:p>
      </dgm:t>
    </dgm:pt>
    <dgm:pt modelId="{8D6C15D3-66C6-8548-AE7D-AE3F98D2F749}" type="parTrans" cxnId="{93AAE50E-8034-9744-ABD0-A71726DD97CF}">
      <dgm:prSet/>
      <dgm:spPr/>
      <dgm:t>
        <a:bodyPr/>
        <a:lstStyle/>
        <a:p>
          <a:endParaRPr lang="en-US"/>
        </a:p>
      </dgm:t>
    </dgm:pt>
    <dgm:pt modelId="{0483356D-0E32-9C43-8BBF-022AE7C7D4CB}" type="sibTrans" cxnId="{93AAE50E-8034-9744-ABD0-A71726DD97CF}">
      <dgm:prSet/>
      <dgm:spPr/>
      <dgm:t>
        <a:bodyPr/>
        <a:lstStyle/>
        <a:p>
          <a:endParaRPr lang="en-US"/>
        </a:p>
      </dgm:t>
    </dgm:pt>
    <dgm:pt modelId="{EDC1127E-C727-F747-9083-3951581ADC40}">
      <dgm:prSet phldrT="[Text]" custT="1"/>
      <dgm:spPr>
        <a:xfrm rot="5400000">
          <a:off x="5173371" y="-1207823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and development</a:t>
          </a:r>
        </a:p>
      </dgm:t>
    </dgm:pt>
    <dgm:pt modelId="{BEE2761E-8665-5142-A849-D61427D57802}" type="parTrans" cxnId="{5B480898-B7B6-414B-91EA-CEF6E2BE5A12}">
      <dgm:prSet/>
      <dgm:spPr/>
      <dgm:t>
        <a:bodyPr/>
        <a:lstStyle/>
        <a:p>
          <a:endParaRPr lang="en-US"/>
        </a:p>
      </dgm:t>
    </dgm:pt>
    <dgm:pt modelId="{34264A4F-1E4E-DC41-B704-60BD6D64BA8B}" type="sibTrans" cxnId="{5B480898-B7B6-414B-91EA-CEF6E2BE5A12}">
      <dgm:prSet/>
      <dgm:spPr/>
      <dgm:t>
        <a:bodyPr/>
        <a:lstStyle/>
        <a:p>
          <a:endParaRPr lang="en-US"/>
        </a:p>
      </dgm:t>
    </dgm:pt>
    <dgm:pt modelId="{A65D2B84-7777-7D4A-A29F-2DF6C4A2AD18}">
      <dgm:prSet phldrT="[Text]" custT="1"/>
      <dgm:spPr>
        <a:xfrm rot="5400000">
          <a:off x="5173371" y="-266484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Animal health</a:t>
          </a:r>
        </a:p>
      </dgm:t>
    </dgm:pt>
    <dgm:pt modelId="{DEA822D0-6BFD-6948-8ED6-89CEE898CEBB}" type="parTrans" cxnId="{88EAB46D-E892-0F45-8CC6-0AE4ED62951E}">
      <dgm:prSet/>
      <dgm:spPr/>
      <dgm:t>
        <a:bodyPr/>
        <a:lstStyle/>
        <a:p>
          <a:endParaRPr lang="en-US"/>
        </a:p>
      </dgm:t>
    </dgm:pt>
    <dgm:pt modelId="{719F2D55-EE98-9842-A116-21A14ACA3065}" type="sibTrans" cxnId="{88EAB46D-E892-0F45-8CC6-0AE4ED62951E}">
      <dgm:prSet/>
      <dgm:spPr/>
      <dgm:t>
        <a:bodyPr/>
        <a:lstStyle/>
        <a:p>
          <a:endParaRPr lang="en-US"/>
        </a:p>
      </dgm:t>
    </dgm:pt>
    <dgm:pt modelId="{18BF44E8-8DB7-484F-93AA-EA469462B1F9}">
      <dgm:prSet phldrT="[Text]" custT="1"/>
      <dgm:spPr>
        <a:xfrm rot="5400000">
          <a:off x="5173371" y="1624999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Measuring the burden of AMR</a:t>
          </a:r>
        </a:p>
      </dgm:t>
    </dgm:pt>
    <dgm:pt modelId="{E40721D2-1129-F24F-8CB6-B0A763BC09F3}" type="parTrans" cxnId="{B46CB386-7D2E-5A4D-9790-21AF54538414}">
      <dgm:prSet/>
      <dgm:spPr/>
      <dgm:t>
        <a:bodyPr/>
        <a:lstStyle/>
        <a:p>
          <a:endParaRPr lang="en-US"/>
        </a:p>
      </dgm:t>
    </dgm:pt>
    <dgm:pt modelId="{04430F77-6788-E34B-B23D-DF21A810016B}" type="sibTrans" cxnId="{B46CB386-7D2E-5A4D-9790-21AF54538414}">
      <dgm:prSet/>
      <dgm:spPr/>
      <dgm:t>
        <a:bodyPr/>
        <a:lstStyle/>
        <a:p>
          <a:endParaRPr lang="en-US"/>
        </a:p>
      </dgm:t>
    </dgm:pt>
    <dgm:pt modelId="{C2D7D13E-8F1C-964E-9FF8-AD9EB0FDE36E}">
      <dgm:prSet phldrT="[Text]" custT="1"/>
      <dgm:spPr>
        <a:xfrm rot="5400000">
          <a:off x="5173371" y="1624999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Assessing investment needs</a:t>
          </a:r>
        </a:p>
      </dgm:t>
    </dgm:pt>
    <dgm:pt modelId="{5F6367D7-6690-5F43-AAD7-0AC749F7148D}" type="parTrans" cxnId="{B1001B40-69AB-AD44-9A73-181000E53D56}">
      <dgm:prSet/>
      <dgm:spPr/>
      <dgm:t>
        <a:bodyPr/>
        <a:lstStyle/>
        <a:p>
          <a:endParaRPr lang="en-US"/>
        </a:p>
      </dgm:t>
    </dgm:pt>
    <dgm:pt modelId="{23E185BF-E76C-7246-A675-5575BC337704}" type="sibTrans" cxnId="{B1001B40-69AB-AD44-9A73-181000E53D56}">
      <dgm:prSet/>
      <dgm:spPr/>
      <dgm:t>
        <a:bodyPr/>
        <a:lstStyle/>
        <a:p>
          <a:endParaRPr lang="en-US"/>
        </a:p>
      </dgm:t>
    </dgm:pt>
    <dgm:pt modelId="{8E3DE464-B6D1-FA44-A852-F4D87279CC89}">
      <dgm:prSet phldrT="[Text]" custT="1"/>
      <dgm:spPr>
        <a:xfrm rot="5400000">
          <a:off x="5173371" y="1624999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Establishing procedures for participation</a:t>
          </a:r>
        </a:p>
      </dgm:t>
    </dgm:pt>
    <dgm:pt modelId="{CF92FFC6-8C11-7D4C-ADDF-DA03FD6F3978}" type="parTrans" cxnId="{BC31AAE6-4FEE-874C-A9E4-8EBD925D8B6A}">
      <dgm:prSet/>
      <dgm:spPr/>
      <dgm:t>
        <a:bodyPr/>
        <a:lstStyle/>
        <a:p>
          <a:endParaRPr lang="en-US"/>
        </a:p>
      </dgm:t>
    </dgm:pt>
    <dgm:pt modelId="{34466164-D58F-3142-9316-1A6450B3296C}" type="sibTrans" cxnId="{BC31AAE6-4FEE-874C-A9E4-8EBD925D8B6A}">
      <dgm:prSet/>
      <dgm:spPr/>
      <dgm:t>
        <a:bodyPr/>
        <a:lstStyle/>
        <a:p>
          <a:endParaRPr lang="en-US"/>
        </a:p>
      </dgm:t>
    </dgm:pt>
    <dgm:pt modelId="{9A545EDF-2D9B-7747-87C5-21FEBCB6A43A}" type="pres">
      <dgm:prSet presAssocID="{D7CD6628-C2D1-4A45-BA1A-33CB9EB5438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E965C5A-523D-D64E-9BDD-6D39227D8726}" type="pres">
      <dgm:prSet presAssocID="{E8112DA5-81C2-304A-8F05-636107EB12FA}" presName="linNode" presStyleCnt="0"/>
      <dgm:spPr/>
    </dgm:pt>
    <dgm:pt modelId="{0EFE20A6-F4B5-BB45-BA51-A3047E4A8D2E}" type="pres">
      <dgm:prSet presAssocID="{E8112DA5-81C2-304A-8F05-636107EB12FA}" presName="parentText" presStyleLbl="node1" presStyleIdx="0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7F32E16A-732E-2A43-B4BB-4187B3028915}" type="pres">
      <dgm:prSet presAssocID="{E8112DA5-81C2-304A-8F05-636107EB12FA}" presName="descendantText" presStyleLbl="alignAccFollowNode1" presStyleIdx="0" presStyleCnt="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  <dgm:pt modelId="{0388B27D-B29F-3048-8198-131A486D003E}" type="pres">
      <dgm:prSet presAssocID="{A747F326-B8CE-3C41-A3E3-994BFD9810D9}" presName="sp" presStyleCnt="0"/>
      <dgm:spPr/>
    </dgm:pt>
    <dgm:pt modelId="{44FE1882-BA4B-A047-BF30-9BBC6EA7E9EB}" type="pres">
      <dgm:prSet presAssocID="{610C1C2C-E2DE-3C4D-89FB-641D98A21F19}" presName="linNode" presStyleCnt="0"/>
      <dgm:spPr/>
    </dgm:pt>
    <dgm:pt modelId="{EE1BAE1B-FC76-1E44-AE96-F6C74B95B62E}" type="pres">
      <dgm:prSet presAssocID="{610C1C2C-E2DE-3C4D-89FB-641D98A21F19}" presName="parentText" presStyleLbl="node1" presStyleIdx="1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E78BEE9C-17E9-9343-84D8-9DE1C4E9DAE8}" type="pres">
      <dgm:prSet presAssocID="{610C1C2C-E2DE-3C4D-89FB-641D98A21F19}" presName="descendantText" presStyleLbl="alignAccFollowNode1" presStyleIdx="1" presStyleCnt="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  <dgm:pt modelId="{5C1D2C02-95FA-2E47-ABF6-21CF68490E12}" type="pres">
      <dgm:prSet presAssocID="{749FAA3E-974D-A648-8009-6D6A490467E0}" presName="sp" presStyleCnt="0"/>
      <dgm:spPr/>
    </dgm:pt>
    <dgm:pt modelId="{A6E38989-4031-D64E-908A-B8E7EF16DBCC}" type="pres">
      <dgm:prSet presAssocID="{627DC555-01AF-2346-B2F5-2AD8FAE819B5}" presName="linNode" presStyleCnt="0"/>
      <dgm:spPr/>
    </dgm:pt>
    <dgm:pt modelId="{9E1F5D25-30FF-4D44-9E43-3848989685BD}" type="pres">
      <dgm:prSet presAssocID="{627DC555-01AF-2346-B2F5-2AD8FAE819B5}" presName="parentText" presStyleLbl="node1" presStyleIdx="2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78B0EA19-3545-124B-B288-39D4211C3E89}" type="pres">
      <dgm:prSet presAssocID="{627DC555-01AF-2346-B2F5-2AD8FAE819B5}" presName="descendantText" presStyleLbl="alignAccFollowNode1" presStyleIdx="2" presStyleCnt="5" custLinFactNeighborX="292" custLinFactNeighborY="-408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  <dgm:pt modelId="{DC5F0AB1-E54B-C34D-93DF-61D090C76AD4}" type="pres">
      <dgm:prSet presAssocID="{6BAB7A88-B333-564F-84EB-0BA9821F566D}" presName="sp" presStyleCnt="0"/>
      <dgm:spPr/>
    </dgm:pt>
    <dgm:pt modelId="{03623EDF-D308-6C4A-B202-86E068B41595}" type="pres">
      <dgm:prSet presAssocID="{B614DCFF-532F-2B43-BB6D-EAA6527E36C8}" presName="linNode" presStyleCnt="0"/>
      <dgm:spPr/>
    </dgm:pt>
    <dgm:pt modelId="{4EB8DACB-AC72-674F-B63E-97405F1ADA5D}" type="pres">
      <dgm:prSet presAssocID="{B614DCFF-532F-2B43-BB6D-EAA6527E36C8}" presName="parentText" presStyleLbl="node1" presStyleIdx="3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4755D9FD-94AA-B944-98EF-A793CA2C6D90}" type="pres">
      <dgm:prSet presAssocID="{B614DCFF-532F-2B43-BB6D-EAA6527E36C8}" presName="descendantText" presStyleLbl="alignAccFollowNode1" presStyleIdx="3" presStyleCnt="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  <dgm:pt modelId="{7BF006B9-504C-D943-BAEA-42E96FF12017}" type="pres">
      <dgm:prSet presAssocID="{0EA7EB19-8956-BD46-9CF3-15B19FECEDF1}" presName="sp" presStyleCnt="0"/>
      <dgm:spPr/>
    </dgm:pt>
    <dgm:pt modelId="{ACE38E3F-685B-B144-8017-5B3983865449}" type="pres">
      <dgm:prSet presAssocID="{2C6AB4AC-4382-AE4F-9BF0-1AD9B22A6264}" presName="linNode" presStyleCnt="0"/>
      <dgm:spPr/>
    </dgm:pt>
    <dgm:pt modelId="{4454A030-8C4F-D842-B9A6-F9A622173CF6}" type="pres">
      <dgm:prSet presAssocID="{2C6AB4AC-4382-AE4F-9BF0-1AD9B22A6264}" presName="parentText" presStyleLbl="node1" presStyleIdx="4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DE05A47A-35F1-5945-BB6D-A14A7074995E}" type="pres">
      <dgm:prSet presAssocID="{2C6AB4AC-4382-AE4F-9BF0-1AD9B22A6264}" presName="descendantText" presStyleLbl="alignAccFollowNode1" presStyleIdx="4" presStyleCnt="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</dgm:ptLst>
  <dgm:cxnLst>
    <dgm:cxn modelId="{04BD613B-0A9F-4AA4-834A-FB03B7FE1E05}" type="presOf" srcId="{C2D7D13E-8F1C-964E-9FF8-AD9EB0FDE36E}" destId="{DE05A47A-35F1-5945-BB6D-A14A7074995E}" srcOrd="0" destOrd="1" presId="urn:microsoft.com/office/officeart/2005/8/layout/vList5"/>
    <dgm:cxn modelId="{93AAE50E-8034-9744-ABD0-A71726DD97CF}" srcId="{B614DCFF-532F-2B43-BB6D-EAA6527E36C8}" destId="{FEC9D2F9-F2FC-2545-B37C-81C0E1BCB152}" srcOrd="0" destOrd="0" parTransId="{8D6C15D3-66C6-8548-AE7D-AE3F98D2F749}" sibTransId="{0483356D-0E32-9C43-8BBF-022AE7C7D4CB}"/>
    <dgm:cxn modelId="{881C7AE4-BC19-5E47-AF99-A4EBF2C92965}" srcId="{D7CD6628-C2D1-4A45-BA1A-33CB9EB5438E}" destId="{627DC555-01AF-2346-B2F5-2AD8FAE819B5}" srcOrd="2" destOrd="0" parTransId="{E0C26E88-F02E-BF44-9A13-C846D558B112}" sibTransId="{6BAB7A88-B333-564F-84EB-0BA9821F566D}"/>
    <dgm:cxn modelId="{3F0457A2-4231-1F41-8C4C-DC36A675B7A3}" srcId="{D7CD6628-C2D1-4A45-BA1A-33CB9EB5438E}" destId="{E8112DA5-81C2-304A-8F05-636107EB12FA}" srcOrd="0" destOrd="0" parTransId="{81DEE760-E5BC-E24A-BA63-B6D7762F727C}" sibTransId="{A747F326-B8CE-3C41-A3E3-994BFD9810D9}"/>
    <dgm:cxn modelId="{F970D10D-38AA-B241-AB90-B8E7D1677704}" srcId="{610C1C2C-E2DE-3C4D-89FB-641D98A21F19}" destId="{5B6212E1-31D2-8548-BEA3-23CD846BA0E4}" srcOrd="1" destOrd="0" parTransId="{852D4F7C-F593-904D-982C-6447F7F3FA6D}" sibTransId="{4D638B5F-C02E-904F-8EDC-C16158791A8D}"/>
    <dgm:cxn modelId="{0103FA72-61CC-48AB-AB89-C747EA014639}" type="presOf" srcId="{302E9AB0-6BE4-4648-AB2F-BC3C4DB1F620}" destId="{78B0EA19-3545-124B-B288-39D4211C3E89}" srcOrd="0" destOrd="1" presId="urn:microsoft.com/office/officeart/2005/8/layout/vList5"/>
    <dgm:cxn modelId="{8BB30B0C-F821-F549-8E0D-F837B3D2384F}" srcId="{610C1C2C-E2DE-3C4D-89FB-641D98A21F19}" destId="{FDF2A843-0777-D149-8885-9C3BBF74A6A8}" srcOrd="0" destOrd="0" parTransId="{F4C6EE10-1075-ED42-9DF1-D36A1967680B}" sibTransId="{C605CD15-1758-E441-9C9F-00D574C425BB}"/>
    <dgm:cxn modelId="{065CA1F2-D2B8-4C06-AE6B-A3D1F86DE28F}" type="presOf" srcId="{A65D2B84-7777-7D4A-A29F-2DF6C4A2AD18}" destId="{78B0EA19-3545-124B-B288-39D4211C3E89}" srcOrd="0" destOrd="2" presId="urn:microsoft.com/office/officeart/2005/8/layout/vList5"/>
    <dgm:cxn modelId="{C2E0E94B-8587-4FB3-92D1-46700091C6CB}" type="presOf" srcId="{2E53A1DB-698F-3544-8D9C-6567767810B4}" destId="{78B0EA19-3545-124B-B288-39D4211C3E89}" srcOrd="0" destOrd="0" presId="urn:microsoft.com/office/officeart/2005/8/layout/vList5"/>
    <dgm:cxn modelId="{D0D320AF-9272-204D-8C0F-B0F613315889}" srcId="{E8112DA5-81C2-304A-8F05-636107EB12FA}" destId="{473C6000-2E0B-BE45-9D9B-A1B889AA03C7}" srcOrd="0" destOrd="0" parTransId="{E2844B06-0CE7-4541-B77B-4C51581BD8A4}" sibTransId="{E3B93121-2AC9-5B45-A5A2-C065AA9DD616}"/>
    <dgm:cxn modelId="{FC9BDB99-A493-4351-9F0B-F3F7B2378B14}" type="presOf" srcId="{E8112DA5-81C2-304A-8F05-636107EB12FA}" destId="{0EFE20A6-F4B5-BB45-BA51-A3047E4A8D2E}" srcOrd="0" destOrd="0" presId="urn:microsoft.com/office/officeart/2005/8/layout/vList5"/>
    <dgm:cxn modelId="{B46CB386-7D2E-5A4D-9790-21AF54538414}" srcId="{2C6AB4AC-4382-AE4F-9BF0-1AD9B22A6264}" destId="{18BF44E8-8DB7-484F-93AA-EA469462B1F9}" srcOrd="0" destOrd="0" parTransId="{E40721D2-1129-F24F-8CB6-B0A763BC09F3}" sibTransId="{04430F77-6788-E34B-B23D-DF21A810016B}"/>
    <dgm:cxn modelId="{892135F5-7489-4981-A8BC-49B3A09EEBDC}" type="presOf" srcId="{610C1C2C-E2DE-3C4D-89FB-641D98A21F19}" destId="{EE1BAE1B-FC76-1E44-AE96-F6C74B95B62E}" srcOrd="0" destOrd="0" presId="urn:microsoft.com/office/officeart/2005/8/layout/vList5"/>
    <dgm:cxn modelId="{DE136FFC-637C-480E-B741-DD028CC045C5}" type="presOf" srcId="{EDC1127E-C727-F747-9083-3951581ADC40}" destId="{E78BEE9C-17E9-9343-84D8-9DE1C4E9DAE8}" srcOrd="0" destOrd="2" presId="urn:microsoft.com/office/officeart/2005/8/layout/vList5"/>
    <dgm:cxn modelId="{89EC7066-E795-4B17-8A02-0A4FE96BB062}" type="presOf" srcId="{1B4DE456-DBB8-5143-877F-29F1781D209B}" destId="{7F32E16A-732E-2A43-B4BB-4187B3028915}" srcOrd="0" destOrd="1" presId="urn:microsoft.com/office/officeart/2005/8/layout/vList5"/>
    <dgm:cxn modelId="{7839AE1A-9676-410F-B18A-B4A28E2CAFD9}" type="presOf" srcId="{2C6AB4AC-4382-AE4F-9BF0-1AD9B22A6264}" destId="{4454A030-8C4F-D842-B9A6-F9A622173CF6}" srcOrd="0" destOrd="0" presId="urn:microsoft.com/office/officeart/2005/8/layout/vList5"/>
    <dgm:cxn modelId="{BC31AAE6-4FEE-874C-A9E4-8EBD925D8B6A}" srcId="{2C6AB4AC-4382-AE4F-9BF0-1AD9B22A6264}" destId="{8E3DE464-B6D1-FA44-A852-F4D87279CC89}" srcOrd="2" destOrd="0" parTransId="{CF92FFC6-8C11-7D4C-ADDF-DA03FD6F3978}" sibTransId="{34466164-D58F-3142-9316-1A6450B3296C}"/>
    <dgm:cxn modelId="{62B21833-A9FD-451B-BA47-FBB3D9C0BC61}" type="presOf" srcId="{18BF44E8-8DB7-484F-93AA-EA469462B1F9}" destId="{DE05A47A-35F1-5945-BB6D-A14A7074995E}" srcOrd="0" destOrd="0" presId="urn:microsoft.com/office/officeart/2005/8/layout/vList5"/>
    <dgm:cxn modelId="{566559DA-4368-554A-BC33-CEC1A86A5E1E}" srcId="{B614DCFF-532F-2B43-BB6D-EAA6527E36C8}" destId="{F600BCF9-854A-D540-AC41-57293C9BEB71}" srcOrd="1" destOrd="0" parTransId="{A4CC6956-8113-1D45-9F24-FF5E0029533B}" sibTransId="{1E4A68F5-ADD9-9C48-B20A-10535B4BDB8D}"/>
    <dgm:cxn modelId="{47DB6DF4-48C6-496F-90F3-F2E4843759D7}" type="presOf" srcId="{B614DCFF-532F-2B43-BB6D-EAA6527E36C8}" destId="{4EB8DACB-AC72-674F-B63E-97405F1ADA5D}" srcOrd="0" destOrd="0" presId="urn:microsoft.com/office/officeart/2005/8/layout/vList5"/>
    <dgm:cxn modelId="{5829AB31-B03D-4463-B140-ABD59D1BE8A7}" type="presOf" srcId="{FDF2A843-0777-D149-8885-9C3BBF74A6A8}" destId="{E78BEE9C-17E9-9343-84D8-9DE1C4E9DAE8}" srcOrd="0" destOrd="0" presId="urn:microsoft.com/office/officeart/2005/8/layout/vList5"/>
    <dgm:cxn modelId="{12AA84A9-798D-4FDD-B9CC-A285D34388B1}" type="presOf" srcId="{FEC9D2F9-F2FC-2545-B37C-81C0E1BCB152}" destId="{4755D9FD-94AA-B944-98EF-A793CA2C6D90}" srcOrd="0" destOrd="0" presId="urn:microsoft.com/office/officeart/2005/8/layout/vList5"/>
    <dgm:cxn modelId="{B8452778-DDE0-4452-9883-8D4A652C8D08}" type="presOf" srcId="{627DC555-01AF-2346-B2F5-2AD8FAE819B5}" destId="{9E1F5D25-30FF-4D44-9E43-3848989685BD}" srcOrd="0" destOrd="0" presId="urn:microsoft.com/office/officeart/2005/8/layout/vList5"/>
    <dgm:cxn modelId="{03CAD40A-D642-6F4E-B1E7-BFAAAED1D7B2}" srcId="{D7CD6628-C2D1-4A45-BA1A-33CB9EB5438E}" destId="{2C6AB4AC-4382-AE4F-9BF0-1AD9B22A6264}" srcOrd="4" destOrd="0" parTransId="{24791F6A-7A56-CC40-8F97-3569E5474577}" sibTransId="{95263604-CAC1-E243-A9CF-ECACE61A48E2}"/>
    <dgm:cxn modelId="{77905E0F-5035-764B-9EA3-BEF97C193029}" srcId="{627DC555-01AF-2346-B2F5-2AD8FAE819B5}" destId="{2E53A1DB-698F-3544-8D9C-6567767810B4}" srcOrd="0" destOrd="0" parTransId="{F68279EA-BE7C-A841-B1AE-EAEB00F5DB85}" sibTransId="{D964D511-65AD-D94C-88AC-B9F1DE498491}"/>
    <dgm:cxn modelId="{5B480898-B7B6-414B-91EA-CEF6E2BE5A12}" srcId="{610C1C2C-E2DE-3C4D-89FB-641D98A21F19}" destId="{EDC1127E-C727-F747-9083-3951581ADC40}" srcOrd="2" destOrd="0" parTransId="{BEE2761E-8665-5142-A849-D61427D57802}" sibTransId="{34264A4F-1E4E-DC41-B704-60BD6D64BA8B}"/>
    <dgm:cxn modelId="{3D2D0C53-2E79-4368-B5C4-55081599DDDE}" type="presOf" srcId="{F600BCF9-854A-D540-AC41-57293C9BEB71}" destId="{4755D9FD-94AA-B944-98EF-A793CA2C6D90}" srcOrd="0" destOrd="1" presId="urn:microsoft.com/office/officeart/2005/8/layout/vList5"/>
    <dgm:cxn modelId="{1C80FED9-BF6D-D74D-8345-9C324995ED45}" srcId="{E8112DA5-81C2-304A-8F05-636107EB12FA}" destId="{1B4DE456-DBB8-5143-877F-29F1781D209B}" srcOrd="1" destOrd="0" parTransId="{5AF4D59B-DD10-6E4A-998A-51693CED5737}" sibTransId="{40C90FFA-9E2F-2F4B-86F8-211BA06A1874}"/>
    <dgm:cxn modelId="{88EAB46D-E892-0F45-8CC6-0AE4ED62951E}" srcId="{627DC555-01AF-2346-B2F5-2AD8FAE819B5}" destId="{A65D2B84-7777-7D4A-A29F-2DF6C4A2AD18}" srcOrd="2" destOrd="0" parTransId="{DEA822D0-6BFD-6948-8ED6-89CEE898CEBB}" sibTransId="{719F2D55-EE98-9842-A116-21A14ACA3065}"/>
    <dgm:cxn modelId="{2C7D1B4C-EEF2-B24D-A3BA-917E586135BE}" srcId="{D7CD6628-C2D1-4A45-BA1A-33CB9EB5438E}" destId="{610C1C2C-E2DE-3C4D-89FB-641D98A21F19}" srcOrd="1" destOrd="0" parTransId="{E994EF9C-188B-754A-94A6-964588DDBF71}" sibTransId="{749FAA3E-974D-A648-8009-6D6A490467E0}"/>
    <dgm:cxn modelId="{5C1BBBDF-A303-460F-83D2-01BC01E6B9B8}" type="presOf" srcId="{8E3DE464-B6D1-FA44-A852-F4D87279CC89}" destId="{DE05A47A-35F1-5945-BB6D-A14A7074995E}" srcOrd="0" destOrd="2" presId="urn:microsoft.com/office/officeart/2005/8/layout/vList5"/>
    <dgm:cxn modelId="{F92A8107-EF14-7F4D-AA7D-A8063B4553C3}" srcId="{D7CD6628-C2D1-4A45-BA1A-33CB9EB5438E}" destId="{B614DCFF-532F-2B43-BB6D-EAA6527E36C8}" srcOrd="3" destOrd="0" parTransId="{88E73AFD-C668-104B-A7F4-5297510CE33A}" sibTransId="{0EA7EB19-8956-BD46-9CF3-15B19FECEDF1}"/>
    <dgm:cxn modelId="{81BB9521-4C0D-4ED7-8D61-262226C680F7}" type="presOf" srcId="{D7CD6628-C2D1-4A45-BA1A-33CB9EB5438E}" destId="{9A545EDF-2D9B-7747-87C5-21FEBCB6A43A}" srcOrd="0" destOrd="0" presId="urn:microsoft.com/office/officeart/2005/8/layout/vList5"/>
    <dgm:cxn modelId="{279378FF-AC56-EA40-BAD7-A1280816B990}" srcId="{627DC555-01AF-2346-B2F5-2AD8FAE819B5}" destId="{302E9AB0-6BE4-4648-AB2F-BC3C4DB1F620}" srcOrd="1" destOrd="0" parTransId="{00FC3572-1E5D-A348-B1A1-A858577C1FD0}" sibTransId="{37CA83B5-33DE-C44E-9203-B65C36531846}"/>
    <dgm:cxn modelId="{B1001B40-69AB-AD44-9A73-181000E53D56}" srcId="{2C6AB4AC-4382-AE4F-9BF0-1AD9B22A6264}" destId="{C2D7D13E-8F1C-964E-9FF8-AD9EB0FDE36E}" srcOrd="1" destOrd="0" parTransId="{5F6367D7-6690-5F43-AAD7-0AC749F7148D}" sibTransId="{23E185BF-E76C-7246-A675-5575BC337704}"/>
    <dgm:cxn modelId="{201BBD3E-A079-4B5B-9B29-79E4F914B2FA}" type="presOf" srcId="{473C6000-2E0B-BE45-9D9B-A1B889AA03C7}" destId="{7F32E16A-732E-2A43-B4BB-4187B3028915}" srcOrd="0" destOrd="0" presId="urn:microsoft.com/office/officeart/2005/8/layout/vList5"/>
    <dgm:cxn modelId="{B5B336F6-EC55-443A-B556-3F4A6B0414BA}" type="presOf" srcId="{5B6212E1-31D2-8548-BEA3-23CD846BA0E4}" destId="{E78BEE9C-17E9-9343-84D8-9DE1C4E9DAE8}" srcOrd="0" destOrd="1" presId="urn:microsoft.com/office/officeart/2005/8/layout/vList5"/>
    <dgm:cxn modelId="{3B4E1FCA-EAFB-4020-B277-A9D7819C1136}" type="presParOf" srcId="{9A545EDF-2D9B-7747-87C5-21FEBCB6A43A}" destId="{5E965C5A-523D-D64E-9BDD-6D39227D8726}" srcOrd="0" destOrd="0" presId="urn:microsoft.com/office/officeart/2005/8/layout/vList5"/>
    <dgm:cxn modelId="{8ACBE4F4-009C-4A3D-A163-854A0271291E}" type="presParOf" srcId="{5E965C5A-523D-D64E-9BDD-6D39227D8726}" destId="{0EFE20A6-F4B5-BB45-BA51-A3047E4A8D2E}" srcOrd="0" destOrd="0" presId="urn:microsoft.com/office/officeart/2005/8/layout/vList5"/>
    <dgm:cxn modelId="{53993009-A959-455D-AB02-D6C67CF5FCEA}" type="presParOf" srcId="{5E965C5A-523D-D64E-9BDD-6D39227D8726}" destId="{7F32E16A-732E-2A43-B4BB-4187B3028915}" srcOrd="1" destOrd="0" presId="urn:microsoft.com/office/officeart/2005/8/layout/vList5"/>
    <dgm:cxn modelId="{2DEC06E6-A918-4F56-9CAE-A82BF5C892CC}" type="presParOf" srcId="{9A545EDF-2D9B-7747-87C5-21FEBCB6A43A}" destId="{0388B27D-B29F-3048-8198-131A486D003E}" srcOrd="1" destOrd="0" presId="urn:microsoft.com/office/officeart/2005/8/layout/vList5"/>
    <dgm:cxn modelId="{E3A95955-6170-469B-A070-4444467C33E6}" type="presParOf" srcId="{9A545EDF-2D9B-7747-87C5-21FEBCB6A43A}" destId="{44FE1882-BA4B-A047-BF30-9BBC6EA7E9EB}" srcOrd="2" destOrd="0" presId="urn:microsoft.com/office/officeart/2005/8/layout/vList5"/>
    <dgm:cxn modelId="{9BCFEA0E-9B85-4F92-B19D-EA96858ACC2B}" type="presParOf" srcId="{44FE1882-BA4B-A047-BF30-9BBC6EA7E9EB}" destId="{EE1BAE1B-FC76-1E44-AE96-F6C74B95B62E}" srcOrd="0" destOrd="0" presId="urn:microsoft.com/office/officeart/2005/8/layout/vList5"/>
    <dgm:cxn modelId="{7CDA95C4-24A2-4E8A-BB9F-721654487F3E}" type="presParOf" srcId="{44FE1882-BA4B-A047-BF30-9BBC6EA7E9EB}" destId="{E78BEE9C-17E9-9343-84D8-9DE1C4E9DAE8}" srcOrd="1" destOrd="0" presId="urn:microsoft.com/office/officeart/2005/8/layout/vList5"/>
    <dgm:cxn modelId="{82395793-0330-4594-9374-3365AA6E95C5}" type="presParOf" srcId="{9A545EDF-2D9B-7747-87C5-21FEBCB6A43A}" destId="{5C1D2C02-95FA-2E47-ABF6-21CF68490E12}" srcOrd="3" destOrd="0" presId="urn:microsoft.com/office/officeart/2005/8/layout/vList5"/>
    <dgm:cxn modelId="{FEEA2B14-11CD-49D5-B937-F1AAF935B8A7}" type="presParOf" srcId="{9A545EDF-2D9B-7747-87C5-21FEBCB6A43A}" destId="{A6E38989-4031-D64E-908A-B8E7EF16DBCC}" srcOrd="4" destOrd="0" presId="urn:microsoft.com/office/officeart/2005/8/layout/vList5"/>
    <dgm:cxn modelId="{30EF683F-7C2A-45CB-8D32-CD02E94DAF67}" type="presParOf" srcId="{A6E38989-4031-D64E-908A-B8E7EF16DBCC}" destId="{9E1F5D25-30FF-4D44-9E43-3848989685BD}" srcOrd="0" destOrd="0" presId="urn:microsoft.com/office/officeart/2005/8/layout/vList5"/>
    <dgm:cxn modelId="{4C3E714D-FBDF-4691-A026-B16F131200A2}" type="presParOf" srcId="{A6E38989-4031-D64E-908A-B8E7EF16DBCC}" destId="{78B0EA19-3545-124B-B288-39D4211C3E89}" srcOrd="1" destOrd="0" presId="urn:microsoft.com/office/officeart/2005/8/layout/vList5"/>
    <dgm:cxn modelId="{398B49DA-A8FA-4BCD-9F5E-F616BBA645CB}" type="presParOf" srcId="{9A545EDF-2D9B-7747-87C5-21FEBCB6A43A}" destId="{DC5F0AB1-E54B-C34D-93DF-61D090C76AD4}" srcOrd="5" destOrd="0" presId="urn:microsoft.com/office/officeart/2005/8/layout/vList5"/>
    <dgm:cxn modelId="{F2D22A63-8FBF-4EF0-86A4-4EFE688410BA}" type="presParOf" srcId="{9A545EDF-2D9B-7747-87C5-21FEBCB6A43A}" destId="{03623EDF-D308-6C4A-B202-86E068B41595}" srcOrd="6" destOrd="0" presId="urn:microsoft.com/office/officeart/2005/8/layout/vList5"/>
    <dgm:cxn modelId="{700F4FDD-2964-4CE1-B11E-5339C1835881}" type="presParOf" srcId="{03623EDF-D308-6C4A-B202-86E068B41595}" destId="{4EB8DACB-AC72-674F-B63E-97405F1ADA5D}" srcOrd="0" destOrd="0" presId="urn:microsoft.com/office/officeart/2005/8/layout/vList5"/>
    <dgm:cxn modelId="{85333441-ABF1-4E91-BBEF-AE55A93A2101}" type="presParOf" srcId="{03623EDF-D308-6C4A-B202-86E068B41595}" destId="{4755D9FD-94AA-B944-98EF-A793CA2C6D90}" srcOrd="1" destOrd="0" presId="urn:microsoft.com/office/officeart/2005/8/layout/vList5"/>
    <dgm:cxn modelId="{2B5E85B0-127D-4A7D-900C-C78DC6FFAEA3}" type="presParOf" srcId="{9A545EDF-2D9B-7747-87C5-21FEBCB6A43A}" destId="{7BF006B9-504C-D943-BAEA-42E96FF12017}" srcOrd="7" destOrd="0" presId="urn:microsoft.com/office/officeart/2005/8/layout/vList5"/>
    <dgm:cxn modelId="{58213684-AF5C-4E5E-8B87-8966DC5140ED}" type="presParOf" srcId="{9A545EDF-2D9B-7747-87C5-21FEBCB6A43A}" destId="{ACE38E3F-685B-B144-8017-5B3983865449}" srcOrd="8" destOrd="0" presId="urn:microsoft.com/office/officeart/2005/8/layout/vList5"/>
    <dgm:cxn modelId="{4C2ED3DC-19B7-4F17-B26B-77B8DA4B40C1}" type="presParOf" srcId="{ACE38E3F-685B-B144-8017-5B3983865449}" destId="{4454A030-8C4F-D842-B9A6-F9A622173CF6}" srcOrd="0" destOrd="0" presId="urn:microsoft.com/office/officeart/2005/8/layout/vList5"/>
    <dgm:cxn modelId="{D762A57F-D91D-43E2-99CC-FF85A8BE189F}" type="presParOf" srcId="{ACE38E3F-685B-B144-8017-5B3983865449}" destId="{DE05A47A-35F1-5945-BB6D-A14A707499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CD6628-C2D1-4A45-BA1A-33CB9EB5438E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112DA5-81C2-304A-8F05-636107EB12FA}">
      <dgm:prSet phldrT="[Text]"/>
      <dgm:spPr>
        <a:xfrm>
          <a:off x="0" y="2056"/>
          <a:ext cx="2929285" cy="89930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1. Improve awareness and understanding of AMR</a:t>
          </a:r>
          <a:endParaRPr lang="en-US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1DEE760-E5BC-E24A-BA63-B6D7762F727C}" type="parTrans" cxnId="{3F0457A2-4231-1F41-8C4C-DC36A675B7A3}">
      <dgm:prSet/>
      <dgm:spPr/>
      <dgm:t>
        <a:bodyPr/>
        <a:lstStyle/>
        <a:p>
          <a:endParaRPr lang="en-US"/>
        </a:p>
      </dgm:t>
    </dgm:pt>
    <dgm:pt modelId="{A747F326-B8CE-3C41-A3E3-994BFD9810D9}" type="sibTrans" cxnId="{3F0457A2-4231-1F41-8C4C-DC36A675B7A3}">
      <dgm:prSet/>
      <dgm:spPr/>
      <dgm:t>
        <a:bodyPr/>
        <a:lstStyle/>
        <a:p>
          <a:endParaRPr lang="en-US"/>
        </a:p>
      </dgm:t>
    </dgm:pt>
    <dgm:pt modelId="{473C6000-2E0B-BE45-9D9B-A1B889AA03C7}">
      <dgm:prSet phldrT="[Text]" custT="1"/>
      <dgm:spPr>
        <a:xfrm rot="5400000">
          <a:off x="5173371" y="-2152097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Risk communication</a:t>
          </a:r>
        </a:p>
      </dgm:t>
    </dgm:pt>
    <dgm:pt modelId="{E2844B06-0CE7-4541-B77B-4C51581BD8A4}" type="parTrans" cxnId="{D0D320AF-9272-204D-8C0F-B0F613315889}">
      <dgm:prSet/>
      <dgm:spPr/>
      <dgm:t>
        <a:bodyPr/>
        <a:lstStyle/>
        <a:p>
          <a:endParaRPr lang="en-US"/>
        </a:p>
      </dgm:t>
    </dgm:pt>
    <dgm:pt modelId="{E3B93121-2AC9-5B45-A5A2-C065AA9DD616}" type="sibTrans" cxnId="{D0D320AF-9272-204D-8C0F-B0F613315889}">
      <dgm:prSet/>
      <dgm:spPr/>
      <dgm:t>
        <a:bodyPr/>
        <a:lstStyle/>
        <a:p>
          <a:endParaRPr lang="en-US"/>
        </a:p>
      </dgm:t>
    </dgm:pt>
    <dgm:pt modelId="{1B4DE456-DBB8-5143-877F-29F1781D209B}">
      <dgm:prSet phldrT="[Text]" custT="1"/>
      <dgm:spPr>
        <a:xfrm rot="5400000">
          <a:off x="5173371" y="-2152097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Education</a:t>
          </a:r>
        </a:p>
      </dgm:t>
    </dgm:pt>
    <dgm:pt modelId="{5AF4D59B-DD10-6E4A-998A-51693CED5737}" type="parTrans" cxnId="{1C80FED9-BF6D-D74D-8345-9C324995ED45}">
      <dgm:prSet/>
      <dgm:spPr/>
      <dgm:t>
        <a:bodyPr/>
        <a:lstStyle/>
        <a:p>
          <a:endParaRPr lang="en-US"/>
        </a:p>
      </dgm:t>
    </dgm:pt>
    <dgm:pt modelId="{40C90FFA-9E2F-2F4B-86F8-211BA06A1874}" type="sibTrans" cxnId="{1C80FED9-BF6D-D74D-8345-9C324995ED45}">
      <dgm:prSet/>
      <dgm:spPr/>
      <dgm:t>
        <a:bodyPr/>
        <a:lstStyle/>
        <a:p>
          <a:endParaRPr lang="en-US"/>
        </a:p>
      </dgm:t>
    </dgm:pt>
    <dgm:pt modelId="{610C1C2C-E2DE-3C4D-89FB-641D98A21F19}">
      <dgm:prSet phldrT="[Text]"/>
      <dgm:spPr>
        <a:xfrm>
          <a:off x="0" y="946331"/>
          <a:ext cx="2929285" cy="89930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 Strengthen knowledge through surveillance and research</a:t>
          </a:r>
          <a:endParaRPr lang="en-US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994EF9C-188B-754A-94A6-964588DDBF71}" type="parTrans" cxnId="{2C7D1B4C-EEF2-B24D-A3BA-917E586135BE}">
      <dgm:prSet/>
      <dgm:spPr/>
      <dgm:t>
        <a:bodyPr/>
        <a:lstStyle/>
        <a:p>
          <a:endParaRPr lang="en-US"/>
        </a:p>
      </dgm:t>
    </dgm:pt>
    <dgm:pt modelId="{749FAA3E-974D-A648-8009-6D6A490467E0}" type="sibTrans" cxnId="{2C7D1B4C-EEF2-B24D-A3BA-917E586135BE}">
      <dgm:prSet/>
      <dgm:spPr/>
      <dgm:t>
        <a:bodyPr/>
        <a:lstStyle/>
        <a:p>
          <a:endParaRPr lang="en-US"/>
        </a:p>
      </dgm:t>
    </dgm:pt>
    <dgm:pt modelId="{FDF2A843-0777-D149-8885-9C3BBF74A6A8}">
      <dgm:prSet phldrT="[Text]" custT="1"/>
      <dgm:spPr>
        <a:xfrm rot="5400000">
          <a:off x="5173371" y="-1207823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National AMR surveillance system</a:t>
          </a:r>
        </a:p>
      </dgm:t>
    </dgm:pt>
    <dgm:pt modelId="{F4C6EE10-1075-ED42-9DF1-D36A1967680B}" type="parTrans" cxnId="{8BB30B0C-F821-F549-8E0D-F837B3D2384F}">
      <dgm:prSet/>
      <dgm:spPr/>
      <dgm:t>
        <a:bodyPr/>
        <a:lstStyle/>
        <a:p>
          <a:endParaRPr lang="en-US"/>
        </a:p>
      </dgm:t>
    </dgm:pt>
    <dgm:pt modelId="{C605CD15-1758-E441-9C9F-00D574C425BB}" type="sibTrans" cxnId="{8BB30B0C-F821-F549-8E0D-F837B3D2384F}">
      <dgm:prSet/>
      <dgm:spPr/>
      <dgm:t>
        <a:bodyPr/>
        <a:lstStyle/>
        <a:p>
          <a:endParaRPr lang="en-US"/>
        </a:p>
      </dgm:t>
    </dgm:pt>
    <dgm:pt modelId="{5B6212E1-31D2-8548-BEA3-23CD846BA0E4}">
      <dgm:prSet phldrT="[Text]" custT="1"/>
      <dgm:spPr>
        <a:xfrm rot="5400000">
          <a:off x="5173371" y="-1207823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Laboratory capacities</a:t>
          </a:r>
        </a:p>
      </dgm:t>
    </dgm:pt>
    <dgm:pt modelId="{852D4F7C-F593-904D-982C-6447F7F3FA6D}" type="parTrans" cxnId="{F970D10D-38AA-B241-AB90-B8E7D1677704}">
      <dgm:prSet/>
      <dgm:spPr/>
      <dgm:t>
        <a:bodyPr/>
        <a:lstStyle/>
        <a:p>
          <a:endParaRPr lang="en-US"/>
        </a:p>
      </dgm:t>
    </dgm:pt>
    <dgm:pt modelId="{4D638B5F-C02E-904F-8EDC-C16158791A8D}" type="sibTrans" cxnId="{F970D10D-38AA-B241-AB90-B8E7D1677704}">
      <dgm:prSet/>
      <dgm:spPr/>
      <dgm:t>
        <a:bodyPr/>
        <a:lstStyle/>
        <a:p>
          <a:endParaRPr lang="en-US"/>
        </a:p>
      </dgm:t>
    </dgm:pt>
    <dgm:pt modelId="{627DC555-01AF-2346-B2F5-2AD8FAE819B5}">
      <dgm:prSet phldrT="[Text]"/>
      <dgm:spPr>
        <a:xfrm>
          <a:off x="0" y="1890605"/>
          <a:ext cx="2929285" cy="899308"/>
        </a:xfr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 Reduce the incidence of infection through effective </a:t>
          </a:r>
          <a:r>
            <a:rPr lang="en-GB" b="1" dirty="0">
              <a:solidFill>
                <a:srgbClr val="FFFF00"/>
              </a:solidFill>
              <a:latin typeface="Calibri"/>
              <a:ea typeface="+mn-ea"/>
              <a:cs typeface="+mn-cs"/>
            </a:rPr>
            <a:t>sanitation, hygiene </a:t>
          </a:r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and </a:t>
          </a:r>
          <a:r>
            <a:rPr lang="en-GB" b="1" dirty="0">
              <a:solidFill>
                <a:srgbClr val="FFFF00"/>
              </a:solidFill>
              <a:latin typeface="Calibri"/>
              <a:ea typeface="+mn-ea"/>
              <a:cs typeface="+mn-cs"/>
            </a:rPr>
            <a:t>infection prevention measures</a:t>
          </a:r>
          <a:endParaRPr lang="en-US" b="1" dirty="0">
            <a:solidFill>
              <a:srgbClr val="FFFF00"/>
            </a:solidFill>
            <a:latin typeface="Calibri"/>
            <a:ea typeface="+mn-ea"/>
            <a:cs typeface="+mn-cs"/>
          </a:endParaRPr>
        </a:p>
      </dgm:t>
    </dgm:pt>
    <dgm:pt modelId="{E0C26E88-F02E-BF44-9A13-C846D558B112}" type="parTrans" cxnId="{881C7AE4-BC19-5E47-AF99-A4EBF2C92965}">
      <dgm:prSet/>
      <dgm:spPr/>
      <dgm:t>
        <a:bodyPr/>
        <a:lstStyle/>
        <a:p>
          <a:endParaRPr lang="en-US"/>
        </a:p>
      </dgm:t>
    </dgm:pt>
    <dgm:pt modelId="{6BAB7A88-B333-564F-84EB-0BA9821F566D}" type="sibTrans" cxnId="{881C7AE4-BC19-5E47-AF99-A4EBF2C92965}">
      <dgm:prSet/>
      <dgm:spPr/>
      <dgm:t>
        <a:bodyPr/>
        <a:lstStyle/>
        <a:p>
          <a:endParaRPr lang="en-US"/>
        </a:p>
      </dgm:t>
    </dgm:pt>
    <dgm:pt modelId="{2E53A1DB-698F-3544-8D9C-6567767810B4}">
      <dgm:prSet phldrT="[Text]" custT="1"/>
      <dgm:spPr>
        <a:xfrm rot="5400000">
          <a:off x="5173371" y="-266484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IPC in health care 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(incl. liaison with WASH)</a:t>
          </a:r>
        </a:p>
      </dgm:t>
    </dgm:pt>
    <dgm:pt modelId="{F68279EA-BE7C-A841-B1AE-EAEB00F5DB85}" type="parTrans" cxnId="{77905E0F-5035-764B-9EA3-BEF97C193029}">
      <dgm:prSet/>
      <dgm:spPr/>
      <dgm:t>
        <a:bodyPr/>
        <a:lstStyle/>
        <a:p>
          <a:endParaRPr lang="en-US"/>
        </a:p>
      </dgm:t>
    </dgm:pt>
    <dgm:pt modelId="{D964D511-65AD-D94C-88AC-B9F1DE498491}" type="sibTrans" cxnId="{77905E0F-5035-764B-9EA3-BEF97C193029}">
      <dgm:prSet/>
      <dgm:spPr/>
      <dgm:t>
        <a:bodyPr/>
        <a:lstStyle/>
        <a:p>
          <a:endParaRPr lang="en-US"/>
        </a:p>
      </dgm:t>
    </dgm:pt>
    <dgm:pt modelId="{302E9AB0-6BE4-4648-AB2F-BC3C4DB1F620}">
      <dgm:prSet phldrT="[Text]" custT="1"/>
      <dgm:spPr>
        <a:xfrm rot="5400000">
          <a:off x="5173371" y="-266484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u="sng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Community level </a:t>
          </a:r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prevention (incl. liaison with WASH)</a:t>
          </a:r>
        </a:p>
      </dgm:t>
    </dgm:pt>
    <dgm:pt modelId="{00FC3572-1E5D-A348-B1A1-A858577C1FD0}" type="parTrans" cxnId="{279378FF-AC56-EA40-BAD7-A1280816B990}">
      <dgm:prSet/>
      <dgm:spPr/>
      <dgm:t>
        <a:bodyPr/>
        <a:lstStyle/>
        <a:p>
          <a:endParaRPr lang="en-US"/>
        </a:p>
      </dgm:t>
    </dgm:pt>
    <dgm:pt modelId="{37CA83B5-33DE-C44E-9203-B65C36531846}" type="sibTrans" cxnId="{279378FF-AC56-EA40-BAD7-A1280816B990}">
      <dgm:prSet/>
      <dgm:spPr/>
      <dgm:t>
        <a:bodyPr/>
        <a:lstStyle/>
        <a:p>
          <a:endParaRPr lang="en-US"/>
        </a:p>
      </dgm:t>
    </dgm:pt>
    <dgm:pt modelId="{B614DCFF-532F-2B43-BB6D-EAA6527E36C8}">
      <dgm:prSet phldrT="[Text]"/>
      <dgm:spPr>
        <a:xfrm>
          <a:off x="0" y="2834879"/>
          <a:ext cx="2929285" cy="899308"/>
        </a:xfr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4. </a:t>
          </a:r>
          <a:r>
            <a:rPr lang="en-GB" b="1" dirty="0">
              <a:solidFill>
                <a:srgbClr val="FFFF00"/>
              </a:solidFill>
              <a:latin typeface="Calibri"/>
              <a:ea typeface="+mn-ea"/>
              <a:cs typeface="+mn-cs"/>
            </a:rPr>
            <a:t>Optimize the use of antimicrobial </a:t>
          </a:r>
          <a:r>
            <a:rPr lang="en-GB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medicines</a:t>
          </a:r>
          <a:endParaRPr lang="en-US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E73AFD-C668-104B-A7F4-5297510CE33A}" type="parTrans" cxnId="{F92A8107-EF14-7F4D-AA7D-A8063B4553C3}">
      <dgm:prSet/>
      <dgm:spPr/>
      <dgm:t>
        <a:bodyPr/>
        <a:lstStyle/>
        <a:p>
          <a:endParaRPr lang="en-US"/>
        </a:p>
      </dgm:t>
    </dgm:pt>
    <dgm:pt modelId="{0EA7EB19-8956-BD46-9CF3-15B19FECEDF1}" type="sibTrans" cxnId="{F92A8107-EF14-7F4D-AA7D-A8063B4553C3}">
      <dgm:prSet/>
      <dgm:spPr/>
      <dgm:t>
        <a:bodyPr/>
        <a:lstStyle/>
        <a:p>
          <a:endParaRPr lang="en-US"/>
        </a:p>
      </dgm:t>
    </dgm:pt>
    <dgm:pt modelId="{2C6AB4AC-4382-AE4F-9BF0-1AD9B22A6264}">
      <dgm:prSet phldrT="[Text]"/>
      <dgm:spPr>
        <a:xfrm>
          <a:off x="0" y="3779154"/>
          <a:ext cx="2929285" cy="899308"/>
        </a:xfr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b="1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 Ensure sustainable investment in countering antimicrobial resistance</a:t>
          </a:r>
        </a:p>
      </dgm:t>
    </dgm:pt>
    <dgm:pt modelId="{24791F6A-7A56-CC40-8F97-3569E5474577}" type="parTrans" cxnId="{03CAD40A-D642-6F4E-B1E7-BFAAAED1D7B2}">
      <dgm:prSet/>
      <dgm:spPr/>
      <dgm:t>
        <a:bodyPr/>
        <a:lstStyle/>
        <a:p>
          <a:endParaRPr lang="en-US"/>
        </a:p>
      </dgm:t>
    </dgm:pt>
    <dgm:pt modelId="{95263604-CAC1-E243-A9CF-ECACE61A48E2}" type="sibTrans" cxnId="{03CAD40A-D642-6F4E-B1E7-BFAAAED1D7B2}">
      <dgm:prSet/>
      <dgm:spPr/>
      <dgm:t>
        <a:bodyPr/>
        <a:lstStyle/>
        <a:p>
          <a:endParaRPr lang="en-US"/>
        </a:p>
      </dgm:t>
    </dgm:pt>
    <dgm:pt modelId="{F600BCF9-854A-D540-AC41-57293C9BEB71}">
      <dgm:prSet phldrT="[Text]" custT="1"/>
      <dgm:spPr>
        <a:xfrm rot="5400000">
          <a:off x="5173371" y="680725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Animal health</a:t>
          </a:r>
        </a:p>
      </dgm:t>
    </dgm:pt>
    <dgm:pt modelId="{A4CC6956-8113-1D45-9F24-FF5E0029533B}" type="parTrans" cxnId="{566559DA-4368-554A-BC33-CEC1A86A5E1E}">
      <dgm:prSet/>
      <dgm:spPr/>
      <dgm:t>
        <a:bodyPr/>
        <a:lstStyle/>
        <a:p>
          <a:endParaRPr lang="en-US"/>
        </a:p>
      </dgm:t>
    </dgm:pt>
    <dgm:pt modelId="{1E4A68F5-ADD9-9C48-B20A-10535B4BDB8D}" type="sibTrans" cxnId="{566559DA-4368-554A-BC33-CEC1A86A5E1E}">
      <dgm:prSet/>
      <dgm:spPr/>
      <dgm:t>
        <a:bodyPr/>
        <a:lstStyle/>
        <a:p>
          <a:endParaRPr lang="en-US"/>
        </a:p>
      </dgm:t>
    </dgm:pt>
    <dgm:pt modelId="{FEC9D2F9-F2FC-2545-B37C-81C0E1BCB152}">
      <dgm:prSet phldrT="[Text]" custT="1"/>
      <dgm:spPr>
        <a:xfrm rot="5400000">
          <a:off x="5173371" y="680725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Access to qualified antimicrobial medicines</a:t>
          </a:r>
        </a:p>
      </dgm:t>
    </dgm:pt>
    <dgm:pt modelId="{8D6C15D3-66C6-8548-AE7D-AE3F98D2F749}" type="parTrans" cxnId="{93AAE50E-8034-9744-ABD0-A71726DD97CF}">
      <dgm:prSet/>
      <dgm:spPr/>
      <dgm:t>
        <a:bodyPr/>
        <a:lstStyle/>
        <a:p>
          <a:endParaRPr lang="en-US"/>
        </a:p>
      </dgm:t>
    </dgm:pt>
    <dgm:pt modelId="{0483356D-0E32-9C43-8BBF-022AE7C7D4CB}" type="sibTrans" cxnId="{93AAE50E-8034-9744-ABD0-A71726DD97CF}">
      <dgm:prSet/>
      <dgm:spPr/>
      <dgm:t>
        <a:bodyPr/>
        <a:lstStyle/>
        <a:p>
          <a:endParaRPr lang="en-US"/>
        </a:p>
      </dgm:t>
    </dgm:pt>
    <dgm:pt modelId="{EDC1127E-C727-F747-9083-3951581ADC40}">
      <dgm:prSet phldrT="[Text]" custT="1"/>
      <dgm:spPr>
        <a:xfrm rot="5400000">
          <a:off x="5173371" y="-1207823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and development</a:t>
          </a:r>
        </a:p>
      </dgm:t>
    </dgm:pt>
    <dgm:pt modelId="{BEE2761E-8665-5142-A849-D61427D57802}" type="parTrans" cxnId="{5B480898-B7B6-414B-91EA-CEF6E2BE5A12}">
      <dgm:prSet/>
      <dgm:spPr/>
      <dgm:t>
        <a:bodyPr/>
        <a:lstStyle/>
        <a:p>
          <a:endParaRPr lang="en-US"/>
        </a:p>
      </dgm:t>
    </dgm:pt>
    <dgm:pt modelId="{34264A4F-1E4E-DC41-B704-60BD6D64BA8B}" type="sibTrans" cxnId="{5B480898-B7B6-414B-91EA-CEF6E2BE5A12}">
      <dgm:prSet/>
      <dgm:spPr/>
      <dgm:t>
        <a:bodyPr/>
        <a:lstStyle/>
        <a:p>
          <a:endParaRPr lang="en-US"/>
        </a:p>
      </dgm:t>
    </dgm:pt>
    <dgm:pt modelId="{A65D2B84-7777-7D4A-A29F-2DF6C4A2AD18}">
      <dgm:prSet phldrT="[Text]" custT="1"/>
      <dgm:spPr>
        <a:xfrm rot="5400000">
          <a:off x="5173371" y="-266484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Animal health</a:t>
          </a:r>
        </a:p>
      </dgm:t>
    </dgm:pt>
    <dgm:pt modelId="{DEA822D0-6BFD-6948-8ED6-89CEE898CEBB}" type="parTrans" cxnId="{88EAB46D-E892-0F45-8CC6-0AE4ED62951E}">
      <dgm:prSet/>
      <dgm:spPr/>
      <dgm:t>
        <a:bodyPr/>
        <a:lstStyle/>
        <a:p>
          <a:endParaRPr lang="en-US"/>
        </a:p>
      </dgm:t>
    </dgm:pt>
    <dgm:pt modelId="{719F2D55-EE98-9842-A116-21A14ACA3065}" type="sibTrans" cxnId="{88EAB46D-E892-0F45-8CC6-0AE4ED62951E}">
      <dgm:prSet/>
      <dgm:spPr/>
      <dgm:t>
        <a:bodyPr/>
        <a:lstStyle/>
        <a:p>
          <a:endParaRPr lang="en-US"/>
        </a:p>
      </dgm:t>
    </dgm:pt>
    <dgm:pt modelId="{18BF44E8-8DB7-484F-93AA-EA469462B1F9}">
      <dgm:prSet phldrT="[Text]" custT="1"/>
      <dgm:spPr>
        <a:xfrm rot="5400000">
          <a:off x="5173371" y="1624999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Measuring the burden of AMR</a:t>
          </a:r>
        </a:p>
      </dgm:t>
    </dgm:pt>
    <dgm:pt modelId="{E40721D2-1129-F24F-8CB6-B0A763BC09F3}" type="parTrans" cxnId="{B46CB386-7D2E-5A4D-9790-21AF54538414}">
      <dgm:prSet/>
      <dgm:spPr/>
      <dgm:t>
        <a:bodyPr/>
        <a:lstStyle/>
        <a:p>
          <a:endParaRPr lang="en-US"/>
        </a:p>
      </dgm:t>
    </dgm:pt>
    <dgm:pt modelId="{04430F77-6788-E34B-B23D-DF21A810016B}" type="sibTrans" cxnId="{B46CB386-7D2E-5A4D-9790-21AF54538414}">
      <dgm:prSet/>
      <dgm:spPr/>
      <dgm:t>
        <a:bodyPr/>
        <a:lstStyle/>
        <a:p>
          <a:endParaRPr lang="en-US"/>
        </a:p>
      </dgm:t>
    </dgm:pt>
    <dgm:pt modelId="{C2D7D13E-8F1C-964E-9FF8-AD9EB0FDE36E}">
      <dgm:prSet phldrT="[Text]" custT="1"/>
      <dgm:spPr>
        <a:xfrm rot="5400000">
          <a:off x="5173371" y="1624999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Assessing investment needs</a:t>
          </a:r>
        </a:p>
      </dgm:t>
    </dgm:pt>
    <dgm:pt modelId="{5F6367D7-6690-5F43-AAD7-0AC749F7148D}" type="parTrans" cxnId="{B1001B40-69AB-AD44-9A73-181000E53D56}">
      <dgm:prSet/>
      <dgm:spPr/>
      <dgm:t>
        <a:bodyPr/>
        <a:lstStyle/>
        <a:p>
          <a:endParaRPr lang="en-US"/>
        </a:p>
      </dgm:t>
    </dgm:pt>
    <dgm:pt modelId="{23E185BF-E76C-7246-A675-5575BC337704}" type="sibTrans" cxnId="{B1001B40-69AB-AD44-9A73-181000E53D56}">
      <dgm:prSet/>
      <dgm:spPr/>
      <dgm:t>
        <a:bodyPr/>
        <a:lstStyle/>
        <a:p>
          <a:endParaRPr lang="en-US"/>
        </a:p>
      </dgm:t>
    </dgm:pt>
    <dgm:pt modelId="{8E3DE464-B6D1-FA44-A852-F4D87279CC89}">
      <dgm:prSet phldrT="[Text]" custT="1"/>
      <dgm:spPr>
        <a:xfrm rot="5400000">
          <a:off x="5173371" y="1624999"/>
          <a:ext cx="719447" cy="5207618"/>
        </a:xfr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Establishing procedures for participation</a:t>
          </a:r>
        </a:p>
      </dgm:t>
    </dgm:pt>
    <dgm:pt modelId="{CF92FFC6-8C11-7D4C-ADDF-DA03FD6F3978}" type="parTrans" cxnId="{BC31AAE6-4FEE-874C-A9E4-8EBD925D8B6A}">
      <dgm:prSet/>
      <dgm:spPr/>
      <dgm:t>
        <a:bodyPr/>
        <a:lstStyle/>
        <a:p>
          <a:endParaRPr lang="en-US"/>
        </a:p>
      </dgm:t>
    </dgm:pt>
    <dgm:pt modelId="{34466164-D58F-3142-9316-1A6450B3296C}" type="sibTrans" cxnId="{BC31AAE6-4FEE-874C-A9E4-8EBD925D8B6A}">
      <dgm:prSet/>
      <dgm:spPr/>
      <dgm:t>
        <a:bodyPr/>
        <a:lstStyle/>
        <a:p>
          <a:endParaRPr lang="en-US"/>
        </a:p>
      </dgm:t>
    </dgm:pt>
    <dgm:pt modelId="{9A545EDF-2D9B-7747-87C5-21FEBCB6A43A}" type="pres">
      <dgm:prSet presAssocID="{D7CD6628-C2D1-4A45-BA1A-33CB9EB5438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E965C5A-523D-D64E-9BDD-6D39227D8726}" type="pres">
      <dgm:prSet presAssocID="{E8112DA5-81C2-304A-8F05-636107EB12FA}" presName="linNode" presStyleCnt="0"/>
      <dgm:spPr/>
    </dgm:pt>
    <dgm:pt modelId="{0EFE20A6-F4B5-BB45-BA51-A3047E4A8D2E}" type="pres">
      <dgm:prSet presAssocID="{E8112DA5-81C2-304A-8F05-636107EB12FA}" presName="parentText" presStyleLbl="node1" presStyleIdx="0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7F32E16A-732E-2A43-B4BB-4187B3028915}" type="pres">
      <dgm:prSet presAssocID="{E8112DA5-81C2-304A-8F05-636107EB12FA}" presName="descendantText" presStyleLbl="alignAccFollowNode1" presStyleIdx="0" presStyleCnt="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  <dgm:pt modelId="{0388B27D-B29F-3048-8198-131A486D003E}" type="pres">
      <dgm:prSet presAssocID="{A747F326-B8CE-3C41-A3E3-994BFD9810D9}" presName="sp" presStyleCnt="0"/>
      <dgm:spPr/>
    </dgm:pt>
    <dgm:pt modelId="{44FE1882-BA4B-A047-BF30-9BBC6EA7E9EB}" type="pres">
      <dgm:prSet presAssocID="{610C1C2C-E2DE-3C4D-89FB-641D98A21F19}" presName="linNode" presStyleCnt="0"/>
      <dgm:spPr/>
    </dgm:pt>
    <dgm:pt modelId="{EE1BAE1B-FC76-1E44-AE96-F6C74B95B62E}" type="pres">
      <dgm:prSet presAssocID="{610C1C2C-E2DE-3C4D-89FB-641D98A21F19}" presName="parentText" presStyleLbl="node1" presStyleIdx="1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E78BEE9C-17E9-9343-84D8-9DE1C4E9DAE8}" type="pres">
      <dgm:prSet presAssocID="{610C1C2C-E2DE-3C4D-89FB-641D98A21F19}" presName="descendantText" presStyleLbl="alignAccFollowNode1" presStyleIdx="1" presStyleCnt="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  <dgm:pt modelId="{5C1D2C02-95FA-2E47-ABF6-21CF68490E12}" type="pres">
      <dgm:prSet presAssocID="{749FAA3E-974D-A648-8009-6D6A490467E0}" presName="sp" presStyleCnt="0"/>
      <dgm:spPr/>
    </dgm:pt>
    <dgm:pt modelId="{A6E38989-4031-D64E-908A-B8E7EF16DBCC}" type="pres">
      <dgm:prSet presAssocID="{627DC555-01AF-2346-B2F5-2AD8FAE819B5}" presName="linNode" presStyleCnt="0"/>
      <dgm:spPr/>
    </dgm:pt>
    <dgm:pt modelId="{9E1F5D25-30FF-4D44-9E43-3848989685BD}" type="pres">
      <dgm:prSet presAssocID="{627DC555-01AF-2346-B2F5-2AD8FAE819B5}" presName="parentText" presStyleLbl="node1" presStyleIdx="2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78B0EA19-3545-124B-B288-39D4211C3E89}" type="pres">
      <dgm:prSet presAssocID="{627DC555-01AF-2346-B2F5-2AD8FAE819B5}" presName="descendantText" presStyleLbl="alignAccFollowNode1" presStyleIdx="2" presStyleCnt="5" custLinFactNeighborX="292" custLinFactNeighborY="-408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  <dgm:pt modelId="{DC5F0AB1-E54B-C34D-93DF-61D090C76AD4}" type="pres">
      <dgm:prSet presAssocID="{6BAB7A88-B333-564F-84EB-0BA9821F566D}" presName="sp" presStyleCnt="0"/>
      <dgm:spPr/>
    </dgm:pt>
    <dgm:pt modelId="{03623EDF-D308-6C4A-B202-86E068B41595}" type="pres">
      <dgm:prSet presAssocID="{B614DCFF-532F-2B43-BB6D-EAA6527E36C8}" presName="linNode" presStyleCnt="0"/>
      <dgm:spPr/>
    </dgm:pt>
    <dgm:pt modelId="{4EB8DACB-AC72-674F-B63E-97405F1ADA5D}" type="pres">
      <dgm:prSet presAssocID="{B614DCFF-532F-2B43-BB6D-EAA6527E36C8}" presName="parentText" presStyleLbl="node1" presStyleIdx="3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4755D9FD-94AA-B944-98EF-A793CA2C6D90}" type="pres">
      <dgm:prSet presAssocID="{B614DCFF-532F-2B43-BB6D-EAA6527E36C8}" presName="descendantText" presStyleLbl="alignAccFollowNode1" presStyleIdx="3" presStyleCnt="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  <dgm:pt modelId="{7BF006B9-504C-D943-BAEA-42E96FF12017}" type="pres">
      <dgm:prSet presAssocID="{0EA7EB19-8956-BD46-9CF3-15B19FECEDF1}" presName="sp" presStyleCnt="0"/>
      <dgm:spPr/>
    </dgm:pt>
    <dgm:pt modelId="{ACE38E3F-685B-B144-8017-5B3983865449}" type="pres">
      <dgm:prSet presAssocID="{2C6AB4AC-4382-AE4F-9BF0-1AD9B22A6264}" presName="linNode" presStyleCnt="0"/>
      <dgm:spPr/>
    </dgm:pt>
    <dgm:pt modelId="{4454A030-8C4F-D842-B9A6-F9A622173CF6}" type="pres">
      <dgm:prSet presAssocID="{2C6AB4AC-4382-AE4F-9BF0-1AD9B22A6264}" presName="parentText" presStyleLbl="node1" presStyleIdx="4" presStyleCnt="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DE05A47A-35F1-5945-BB6D-A14A7074995E}" type="pres">
      <dgm:prSet presAssocID="{2C6AB4AC-4382-AE4F-9BF0-1AD9B22A6264}" presName="descendantText" presStyleLbl="alignAccFollowNode1" presStyleIdx="4" presStyleCnt="5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n-GB"/>
        </a:p>
      </dgm:t>
    </dgm:pt>
  </dgm:ptLst>
  <dgm:cxnLst>
    <dgm:cxn modelId="{04BD613B-0A9F-4AA4-834A-FB03B7FE1E05}" type="presOf" srcId="{C2D7D13E-8F1C-964E-9FF8-AD9EB0FDE36E}" destId="{DE05A47A-35F1-5945-BB6D-A14A7074995E}" srcOrd="0" destOrd="1" presId="urn:microsoft.com/office/officeart/2005/8/layout/vList5"/>
    <dgm:cxn modelId="{93AAE50E-8034-9744-ABD0-A71726DD97CF}" srcId="{B614DCFF-532F-2B43-BB6D-EAA6527E36C8}" destId="{FEC9D2F9-F2FC-2545-B37C-81C0E1BCB152}" srcOrd="0" destOrd="0" parTransId="{8D6C15D3-66C6-8548-AE7D-AE3F98D2F749}" sibTransId="{0483356D-0E32-9C43-8BBF-022AE7C7D4CB}"/>
    <dgm:cxn modelId="{881C7AE4-BC19-5E47-AF99-A4EBF2C92965}" srcId="{D7CD6628-C2D1-4A45-BA1A-33CB9EB5438E}" destId="{627DC555-01AF-2346-B2F5-2AD8FAE819B5}" srcOrd="2" destOrd="0" parTransId="{E0C26E88-F02E-BF44-9A13-C846D558B112}" sibTransId="{6BAB7A88-B333-564F-84EB-0BA9821F566D}"/>
    <dgm:cxn modelId="{3F0457A2-4231-1F41-8C4C-DC36A675B7A3}" srcId="{D7CD6628-C2D1-4A45-BA1A-33CB9EB5438E}" destId="{E8112DA5-81C2-304A-8F05-636107EB12FA}" srcOrd="0" destOrd="0" parTransId="{81DEE760-E5BC-E24A-BA63-B6D7762F727C}" sibTransId="{A747F326-B8CE-3C41-A3E3-994BFD9810D9}"/>
    <dgm:cxn modelId="{F970D10D-38AA-B241-AB90-B8E7D1677704}" srcId="{610C1C2C-E2DE-3C4D-89FB-641D98A21F19}" destId="{5B6212E1-31D2-8548-BEA3-23CD846BA0E4}" srcOrd="1" destOrd="0" parTransId="{852D4F7C-F593-904D-982C-6447F7F3FA6D}" sibTransId="{4D638B5F-C02E-904F-8EDC-C16158791A8D}"/>
    <dgm:cxn modelId="{0103FA72-61CC-48AB-AB89-C747EA014639}" type="presOf" srcId="{302E9AB0-6BE4-4648-AB2F-BC3C4DB1F620}" destId="{78B0EA19-3545-124B-B288-39D4211C3E89}" srcOrd="0" destOrd="1" presId="urn:microsoft.com/office/officeart/2005/8/layout/vList5"/>
    <dgm:cxn modelId="{8BB30B0C-F821-F549-8E0D-F837B3D2384F}" srcId="{610C1C2C-E2DE-3C4D-89FB-641D98A21F19}" destId="{FDF2A843-0777-D149-8885-9C3BBF74A6A8}" srcOrd="0" destOrd="0" parTransId="{F4C6EE10-1075-ED42-9DF1-D36A1967680B}" sibTransId="{C605CD15-1758-E441-9C9F-00D574C425BB}"/>
    <dgm:cxn modelId="{065CA1F2-D2B8-4C06-AE6B-A3D1F86DE28F}" type="presOf" srcId="{A65D2B84-7777-7D4A-A29F-2DF6C4A2AD18}" destId="{78B0EA19-3545-124B-B288-39D4211C3E89}" srcOrd="0" destOrd="2" presId="urn:microsoft.com/office/officeart/2005/8/layout/vList5"/>
    <dgm:cxn modelId="{C2E0E94B-8587-4FB3-92D1-46700091C6CB}" type="presOf" srcId="{2E53A1DB-698F-3544-8D9C-6567767810B4}" destId="{78B0EA19-3545-124B-B288-39D4211C3E89}" srcOrd="0" destOrd="0" presId="urn:microsoft.com/office/officeart/2005/8/layout/vList5"/>
    <dgm:cxn modelId="{D0D320AF-9272-204D-8C0F-B0F613315889}" srcId="{E8112DA5-81C2-304A-8F05-636107EB12FA}" destId="{473C6000-2E0B-BE45-9D9B-A1B889AA03C7}" srcOrd="0" destOrd="0" parTransId="{E2844B06-0CE7-4541-B77B-4C51581BD8A4}" sibTransId="{E3B93121-2AC9-5B45-A5A2-C065AA9DD616}"/>
    <dgm:cxn modelId="{FC9BDB99-A493-4351-9F0B-F3F7B2378B14}" type="presOf" srcId="{E8112DA5-81C2-304A-8F05-636107EB12FA}" destId="{0EFE20A6-F4B5-BB45-BA51-A3047E4A8D2E}" srcOrd="0" destOrd="0" presId="urn:microsoft.com/office/officeart/2005/8/layout/vList5"/>
    <dgm:cxn modelId="{B46CB386-7D2E-5A4D-9790-21AF54538414}" srcId="{2C6AB4AC-4382-AE4F-9BF0-1AD9B22A6264}" destId="{18BF44E8-8DB7-484F-93AA-EA469462B1F9}" srcOrd="0" destOrd="0" parTransId="{E40721D2-1129-F24F-8CB6-B0A763BC09F3}" sibTransId="{04430F77-6788-E34B-B23D-DF21A810016B}"/>
    <dgm:cxn modelId="{892135F5-7489-4981-A8BC-49B3A09EEBDC}" type="presOf" srcId="{610C1C2C-E2DE-3C4D-89FB-641D98A21F19}" destId="{EE1BAE1B-FC76-1E44-AE96-F6C74B95B62E}" srcOrd="0" destOrd="0" presId="urn:microsoft.com/office/officeart/2005/8/layout/vList5"/>
    <dgm:cxn modelId="{DE136FFC-637C-480E-B741-DD028CC045C5}" type="presOf" srcId="{EDC1127E-C727-F747-9083-3951581ADC40}" destId="{E78BEE9C-17E9-9343-84D8-9DE1C4E9DAE8}" srcOrd="0" destOrd="2" presId="urn:microsoft.com/office/officeart/2005/8/layout/vList5"/>
    <dgm:cxn modelId="{89EC7066-E795-4B17-8A02-0A4FE96BB062}" type="presOf" srcId="{1B4DE456-DBB8-5143-877F-29F1781D209B}" destId="{7F32E16A-732E-2A43-B4BB-4187B3028915}" srcOrd="0" destOrd="1" presId="urn:microsoft.com/office/officeart/2005/8/layout/vList5"/>
    <dgm:cxn modelId="{7839AE1A-9676-410F-B18A-B4A28E2CAFD9}" type="presOf" srcId="{2C6AB4AC-4382-AE4F-9BF0-1AD9B22A6264}" destId="{4454A030-8C4F-D842-B9A6-F9A622173CF6}" srcOrd="0" destOrd="0" presId="urn:microsoft.com/office/officeart/2005/8/layout/vList5"/>
    <dgm:cxn modelId="{BC31AAE6-4FEE-874C-A9E4-8EBD925D8B6A}" srcId="{2C6AB4AC-4382-AE4F-9BF0-1AD9B22A6264}" destId="{8E3DE464-B6D1-FA44-A852-F4D87279CC89}" srcOrd="2" destOrd="0" parTransId="{CF92FFC6-8C11-7D4C-ADDF-DA03FD6F3978}" sibTransId="{34466164-D58F-3142-9316-1A6450B3296C}"/>
    <dgm:cxn modelId="{62B21833-A9FD-451B-BA47-FBB3D9C0BC61}" type="presOf" srcId="{18BF44E8-8DB7-484F-93AA-EA469462B1F9}" destId="{DE05A47A-35F1-5945-BB6D-A14A7074995E}" srcOrd="0" destOrd="0" presId="urn:microsoft.com/office/officeart/2005/8/layout/vList5"/>
    <dgm:cxn modelId="{566559DA-4368-554A-BC33-CEC1A86A5E1E}" srcId="{B614DCFF-532F-2B43-BB6D-EAA6527E36C8}" destId="{F600BCF9-854A-D540-AC41-57293C9BEB71}" srcOrd="1" destOrd="0" parTransId="{A4CC6956-8113-1D45-9F24-FF5E0029533B}" sibTransId="{1E4A68F5-ADD9-9C48-B20A-10535B4BDB8D}"/>
    <dgm:cxn modelId="{47DB6DF4-48C6-496F-90F3-F2E4843759D7}" type="presOf" srcId="{B614DCFF-532F-2B43-BB6D-EAA6527E36C8}" destId="{4EB8DACB-AC72-674F-B63E-97405F1ADA5D}" srcOrd="0" destOrd="0" presId="urn:microsoft.com/office/officeart/2005/8/layout/vList5"/>
    <dgm:cxn modelId="{5829AB31-B03D-4463-B140-ABD59D1BE8A7}" type="presOf" srcId="{FDF2A843-0777-D149-8885-9C3BBF74A6A8}" destId="{E78BEE9C-17E9-9343-84D8-9DE1C4E9DAE8}" srcOrd="0" destOrd="0" presId="urn:microsoft.com/office/officeart/2005/8/layout/vList5"/>
    <dgm:cxn modelId="{12AA84A9-798D-4FDD-B9CC-A285D34388B1}" type="presOf" srcId="{FEC9D2F9-F2FC-2545-B37C-81C0E1BCB152}" destId="{4755D9FD-94AA-B944-98EF-A793CA2C6D90}" srcOrd="0" destOrd="0" presId="urn:microsoft.com/office/officeart/2005/8/layout/vList5"/>
    <dgm:cxn modelId="{B8452778-DDE0-4452-9883-8D4A652C8D08}" type="presOf" srcId="{627DC555-01AF-2346-B2F5-2AD8FAE819B5}" destId="{9E1F5D25-30FF-4D44-9E43-3848989685BD}" srcOrd="0" destOrd="0" presId="urn:microsoft.com/office/officeart/2005/8/layout/vList5"/>
    <dgm:cxn modelId="{03CAD40A-D642-6F4E-B1E7-BFAAAED1D7B2}" srcId="{D7CD6628-C2D1-4A45-BA1A-33CB9EB5438E}" destId="{2C6AB4AC-4382-AE4F-9BF0-1AD9B22A6264}" srcOrd="4" destOrd="0" parTransId="{24791F6A-7A56-CC40-8F97-3569E5474577}" sibTransId="{95263604-CAC1-E243-A9CF-ECACE61A48E2}"/>
    <dgm:cxn modelId="{77905E0F-5035-764B-9EA3-BEF97C193029}" srcId="{627DC555-01AF-2346-B2F5-2AD8FAE819B5}" destId="{2E53A1DB-698F-3544-8D9C-6567767810B4}" srcOrd="0" destOrd="0" parTransId="{F68279EA-BE7C-A841-B1AE-EAEB00F5DB85}" sibTransId="{D964D511-65AD-D94C-88AC-B9F1DE498491}"/>
    <dgm:cxn modelId="{5B480898-B7B6-414B-91EA-CEF6E2BE5A12}" srcId="{610C1C2C-E2DE-3C4D-89FB-641D98A21F19}" destId="{EDC1127E-C727-F747-9083-3951581ADC40}" srcOrd="2" destOrd="0" parTransId="{BEE2761E-8665-5142-A849-D61427D57802}" sibTransId="{34264A4F-1E4E-DC41-B704-60BD6D64BA8B}"/>
    <dgm:cxn modelId="{3D2D0C53-2E79-4368-B5C4-55081599DDDE}" type="presOf" srcId="{F600BCF9-854A-D540-AC41-57293C9BEB71}" destId="{4755D9FD-94AA-B944-98EF-A793CA2C6D90}" srcOrd="0" destOrd="1" presId="urn:microsoft.com/office/officeart/2005/8/layout/vList5"/>
    <dgm:cxn modelId="{1C80FED9-BF6D-D74D-8345-9C324995ED45}" srcId="{E8112DA5-81C2-304A-8F05-636107EB12FA}" destId="{1B4DE456-DBB8-5143-877F-29F1781D209B}" srcOrd="1" destOrd="0" parTransId="{5AF4D59B-DD10-6E4A-998A-51693CED5737}" sibTransId="{40C90FFA-9E2F-2F4B-86F8-211BA06A1874}"/>
    <dgm:cxn modelId="{88EAB46D-E892-0F45-8CC6-0AE4ED62951E}" srcId="{627DC555-01AF-2346-B2F5-2AD8FAE819B5}" destId="{A65D2B84-7777-7D4A-A29F-2DF6C4A2AD18}" srcOrd="2" destOrd="0" parTransId="{DEA822D0-6BFD-6948-8ED6-89CEE898CEBB}" sibTransId="{719F2D55-EE98-9842-A116-21A14ACA3065}"/>
    <dgm:cxn modelId="{2C7D1B4C-EEF2-B24D-A3BA-917E586135BE}" srcId="{D7CD6628-C2D1-4A45-BA1A-33CB9EB5438E}" destId="{610C1C2C-E2DE-3C4D-89FB-641D98A21F19}" srcOrd="1" destOrd="0" parTransId="{E994EF9C-188B-754A-94A6-964588DDBF71}" sibTransId="{749FAA3E-974D-A648-8009-6D6A490467E0}"/>
    <dgm:cxn modelId="{5C1BBBDF-A303-460F-83D2-01BC01E6B9B8}" type="presOf" srcId="{8E3DE464-B6D1-FA44-A852-F4D87279CC89}" destId="{DE05A47A-35F1-5945-BB6D-A14A7074995E}" srcOrd="0" destOrd="2" presId="urn:microsoft.com/office/officeart/2005/8/layout/vList5"/>
    <dgm:cxn modelId="{F92A8107-EF14-7F4D-AA7D-A8063B4553C3}" srcId="{D7CD6628-C2D1-4A45-BA1A-33CB9EB5438E}" destId="{B614DCFF-532F-2B43-BB6D-EAA6527E36C8}" srcOrd="3" destOrd="0" parTransId="{88E73AFD-C668-104B-A7F4-5297510CE33A}" sibTransId="{0EA7EB19-8956-BD46-9CF3-15B19FECEDF1}"/>
    <dgm:cxn modelId="{81BB9521-4C0D-4ED7-8D61-262226C680F7}" type="presOf" srcId="{D7CD6628-C2D1-4A45-BA1A-33CB9EB5438E}" destId="{9A545EDF-2D9B-7747-87C5-21FEBCB6A43A}" srcOrd="0" destOrd="0" presId="urn:microsoft.com/office/officeart/2005/8/layout/vList5"/>
    <dgm:cxn modelId="{279378FF-AC56-EA40-BAD7-A1280816B990}" srcId="{627DC555-01AF-2346-B2F5-2AD8FAE819B5}" destId="{302E9AB0-6BE4-4648-AB2F-BC3C4DB1F620}" srcOrd="1" destOrd="0" parTransId="{00FC3572-1E5D-A348-B1A1-A858577C1FD0}" sibTransId="{37CA83B5-33DE-C44E-9203-B65C36531846}"/>
    <dgm:cxn modelId="{B1001B40-69AB-AD44-9A73-181000E53D56}" srcId="{2C6AB4AC-4382-AE4F-9BF0-1AD9B22A6264}" destId="{C2D7D13E-8F1C-964E-9FF8-AD9EB0FDE36E}" srcOrd="1" destOrd="0" parTransId="{5F6367D7-6690-5F43-AAD7-0AC749F7148D}" sibTransId="{23E185BF-E76C-7246-A675-5575BC337704}"/>
    <dgm:cxn modelId="{201BBD3E-A079-4B5B-9B29-79E4F914B2FA}" type="presOf" srcId="{473C6000-2E0B-BE45-9D9B-A1B889AA03C7}" destId="{7F32E16A-732E-2A43-B4BB-4187B3028915}" srcOrd="0" destOrd="0" presId="urn:microsoft.com/office/officeart/2005/8/layout/vList5"/>
    <dgm:cxn modelId="{B5B336F6-EC55-443A-B556-3F4A6B0414BA}" type="presOf" srcId="{5B6212E1-31D2-8548-BEA3-23CD846BA0E4}" destId="{E78BEE9C-17E9-9343-84D8-9DE1C4E9DAE8}" srcOrd="0" destOrd="1" presId="urn:microsoft.com/office/officeart/2005/8/layout/vList5"/>
    <dgm:cxn modelId="{3B4E1FCA-EAFB-4020-B277-A9D7819C1136}" type="presParOf" srcId="{9A545EDF-2D9B-7747-87C5-21FEBCB6A43A}" destId="{5E965C5A-523D-D64E-9BDD-6D39227D8726}" srcOrd="0" destOrd="0" presId="urn:microsoft.com/office/officeart/2005/8/layout/vList5"/>
    <dgm:cxn modelId="{8ACBE4F4-009C-4A3D-A163-854A0271291E}" type="presParOf" srcId="{5E965C5A-523D-D64E-9BDD-6D39227D8726}" destId="{0EFE20A6-F4B5-BB45-BA51-A3047E4A8D2E}" srcOrd="0" destOrd="0" presId="urn:microsoft.com/office/officeart/2005/8/layout/vList5"/>
    <dgm:cxn modelId="{53993009-A959-455D-AB02-D6C67CF5FCEA}" type="presParOf" srcId="{5E965C5A-523D-D64E-9BDD-6D39227D8726}" destId="{7F32E16A-732E-2A43-B4BB-4187B3028915}" srcOrd="1" destOrd="0" presId="urn:microsoft.com/office/officeart/2005/8/layout/vList5"/>
    <dgm:cxn modelId="{2DEC06E6-A918-4F56-9CAE-A82BF5C892CC}" type="presParOf" srcId="{9A545EDF-2D9B-7747-87C5-21FEBCB6A43A}" destId="{0388B27D-B29F-3048-8198-131A486D003E}" srcOrd="1" destOrd="0" presId="urn:microsoft.com/office/officeart/2005/8/layout/vList5"/>
    <dgm:cxn modelId="{E3A95955-6170-469B-A070-4444467C33E6}" type="presParOf" srcId="{9A545EDF-2D9B-7747-87C5-21FEBCB6A43A}" destId="{44FE1882-BA4B-A047-BF30-9BBC6EA7E9EB}" srcOrd="2" destOrd="0" presId="urn:microsoft.com/office/officeart/2005/8/layout/vList5"/>
    <dgm:cxn modelId="{9BCFEA0E-9B85-4F92-B19D-EA96858ACC2B}" type="presParOf" srcId="{44FE1882-BA4B-A047-BF30-9BBC6EA7E9EB}" destId="{EE1BAE1B-FC76-1E44-AE96-F6C74B95B62E}" srcOrd="0" destOrd="0" presId="urn:microsoft.com/office/officeart/2005/8/layout/vList5"/>
    <dgm:cxn modelId="{7CDA95C4-24A2-4E8A-BB9F-721654487F3E}" type="presParOf" srcId="{44FE1882-BA4B-A047-BF30-9BBC6EA7E9EB}" destId="{E78BEE9C-17E9-9343-84D8-9DE1C4E9DAE8}" srcOrd="1" destOrd="0" presId="urn:microsoft.com/office/officeart/2005/8/layout/vList5"/>
    <dgm:cxn modelId="{82395793-0330-4594-9374-3365AA6E95C5}" type="presParOf" srcId="{9A545EDF-2D9B-7747-87C5-21FEBCB6A43A}" destId="{5C1D2C02-95FA-2E47-ABF6-21CF68490E12}" srcOrd="3" destOrd="0" presId="urn:microsoft.com/office/officeart/2005/8/layout/vList5"/>
    <dgm:cxn modelId="{FEEA2B14-11CD-49D5-B937-F1AAF935B8A7}" type="presParOf" srcId="{9A545EDF-2D9B-7747-87C5-21FEBCB6A43A}" destId="{A6E38989-4031-D64E-908A-B8E7EF16DBCC}" srcOrd="4" destOrd="0" presId="urn:microsoft.com/office/officeart/2005/8/layout/vList5"/>
    <dgm:cxn modelId="{30EF683F-7C2A-45CB-8D32-CD02E94DAF67}" type="presParOf" srcId="{A6E38989-4031-D64E-908A-B8E7EF16DBCC}" destId="{9E1F5D25-30FF-4D44-9E43-3848989685BD}" srcOrd="0" destOrd="0" presId="urn:microsoft.com/office/officeart/2005/8/layout/vList5"/>
    <dgm:cxn modelId="{4C3E714D-FBDF-4691-A026-B16F131200A2}" type="presParOf" srcId="{A6E38989-4031-D64E-908A-B8E7EF16DBCC}" destId="{78B0EA19-3545-124B-B288-39D4211C3E89}" srcOrd="1" destOrd="0" presId="urn:microsoft.com/office/officeart/2005/8/layout/vList5"/>
    <dgm:cxn modelId="{398B49DA-A8FA-4BCD-9F5E-F616BBA645CB}" type="presParOf" srcId="{9A545EDF-2D9B-7747-87C5-21FEBCB6A43A}" destId="{DC5F0AB1-E54B-C34D-93DF-61D090C76AD4}" srcOrd="5" destOrd="0" presId="urn:microsoft.com/office/officeart/2005/8/layout/vList5"/>
    <dgm:cxn modelId="{F2D22A63-8FBF-4EF0-86A4-4EFE688410BA}" type="presParOf" srcId="{9A545EDF-2D9B-7747-87C5-21FEBCB6A43A}" destId="{03623EDF-D308-6C4A-B202-86E068B41595}" srcOrd="6" destOrd="0" presId="urn:microsoft.com/office/officeart/2005/8/layout/vList5"/>
    <dgm:cxn modelId="{700F4FDD-2964-4CE1-B11E-5339C1835881}" type="presParOf" srcId="{03623EDF-D308-6C4A-B202-86E068B41595}" destId="{4EB8DACB-AC72-674F-B63E-97405F1ADA5D}" srcOrd="0" destOrd="0" presId="urn:microsoft.com/office/officeart/2005/8/layout/vList5"/>
    <dgm:cxn modelId="{85333441-ABF1-4E91-BBEF-AE55A93A2101}" type="presParOf" srcId="{03623EDF-D308-6C4A-B202-86E068B41595}" destId="{4755D9FD-94AA-B944-98EF-A793CA2C6D90}" srcOrd="1" destOrd="0" presId="urn:microsoft.com/office/officeart/2005/8/layout/vList5"/>
    <dgm:cxn modelId="{2B5E85B0-127D-4A7D-900C-C78DC6FFAEA3}" type="presParOf" srcId="{9A545EDF-2D9B-7747-87C5-21FEBCB6A43A}" destId="{7BF006B9-504C-D943-BAEA-42E96FF12017}" srcOrd="7" destOrd="0" presId="urn:microsoft.com/office/officeart/2005/8/layout/vList5"/>
    <dgm:cxn modelId="{58213684-AF5C-4E5E-8B87-8966DC5140ED}" type="presParOf" srcId="{9A545EDF-2D9B-7747-87C5-21FEBCB6A43A}" destId="{ACE38E3F-685B-B144-8017-5B3983865449}" srcOrd="8" destOrd="0" presId="urn:microsoft.com/office/officeart/2005/8/layout/vList5"/>
    <dgm:cxn modelId="{4C2ED3DC-19B7-4F17-B26B-77B8DA4B40C1}" type="presParOf" srcId="{ACE38E3F-685B-B144-8017-5B3983865449}" destId="{4454A030-8C4F-D842-B9A6-F9A622173CF6}" srcOrd="0" destOrd="0" presId="urn:microsoft.com/office/officeart/2005/8/layout/vList5"/>
    <dgm:cxn modelId="{D762A57F-D91D-43E2-99CC-FF85A8BE189F}" type="presParOf" srcId="{ACE38E3F-685B-B144-8017-5B3983865449}" destId="{DE05A47A-35F1-5945-BB6D-A14A7074995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2777A2-5B30-402E-AB5B-8CDC20AF6CF5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385504-365D-40E1-849F-917240578DBC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Antibiotic stewardship </a:t>
          </a:r>
        </a:p>
        <a:p>
          <a:r>
            <a:rPr lang="en-US" sz="1200" dirty="0">
              <a:solidFill>
                <a:schemeClr val="bg1"/>
              </a:solidFill>
            </a:rPr>
            <a:t>Monitoring of prudent use antibiotics</a:t>
          </a:r>
          <a:endParaRPr lang="en-US" sz="1200" b="1" dirty="0">
            <a:solidFill>
              <a:schemeClr val="bg1"/>
            </a:solidFill>
          </a:endParaRPr>
        </a:p>
      </dgm:t>
    </dgm:pt>
    <dgm:pt modelId="{932C32C0-DD24-43EC-AFAA-B9263BC80309}" type="parTrans" cxnId="{6DADEF74-434B-4479-9260-F6DC9BFA04F9}">
      <dgm:prSet/>
      <dgm:spPr/>
      <dgm:t>
        <a:bodyPr/>
        <a:lstStyle/>
        <a:p>
          <a:endParaRPr lang="en-US"/>
        </a:p>
      </dgm:t>
    </dgm:pt>
    <dgm:pt modelId="{0826B0EF-BBCF-4C9B-BF87-5AE17FF0AA36}" type="sibTrans" cxnId="{6DADEF74-434B-4479-9260-F6DC9BFA04F9}">
      <dgm:prSet/>
      <dgm:spPr/>
      <dgm:t>
        <a:bodyPr/>
        <a:lstStyle/>
        <a:p>
          <a:endParaRPr lang="en-US"/>
        </a:p>
      </dgm:t>
    </dgm:pt>
    <dgm:pt modelId="{52E04041-19DD-40AA-9E62-F6338A9D43EB}">
      <dgm:prSet phldrT="[Text]" custT="1"/>
      <dgm:spPr>
        <a:solidFill>
          <a:schemeClr val="bg1"/>
        </a:solidFill>
      </dgm:spPr>
      <dgm:t>
        <a:bodyPr/>
        <a:lstStyle/>
        <a:p>
          <a:pPr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200" b="1" dirty="0">
              <a:solidFill>
                <a:schemeClr val="tx1"/>
              </a:solidFill>
            </a:rPr>
            <a:t>Triage </a:t>
          </a:r>
        </a:p>
        <a:p>
          <a:pPr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100" b="0" dirty="0">
              <a:solidFill>
                <a:schemeClr val="tx1"/>
              </a:solidFill>
            </a:rPr>
            <a:t>and identification by screening of known/suspected patients</a:t>
          </a:r>
        </a:p>
        <a:p>
          <a:pPr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GB" sz="1200" b="1" dirty="0">
            <a:solidFill>
              <a:schemeClr val="tx1"/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200" b="1" dirty="0">
              <a:solidFill>
                <a:schemeClr val="tx1"/>
              </a:solidFill>
            </a:rPr>
            <a:t>Isolation of patient with contact precautions</a:t>
          </a:r>
        </a:p>
        <a:p>
          <a:pPr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GB" sz="700" b="0" dirty="0">
            <a:solidFill>
              <a:schemeClr val="tx1"/>
            </a:solidFill>
          </a:endParaRPr>
        </a:p>
      </dgm:t>
    </dgm:pt>
    <dgm:pt modelId="{4844EB2B-4EA7-4540-9E7E-A04C07462EE0}" type="parTrans" cxnId="{BF7F1848-3C93-4F03-AD8D-56895BACF0DD}">
      <dgm:prSet/>
      <dgm:spPr/>
      <dgm:t>
        <a:bodyPr/>
        <a:lstStyle/>
        <a:p>
          <a:endParaRPr lang="en-US"/>
        </a:p>
      </dgm:t>
    </dgm:pt>
    <dgm:pt modelId="{30D55722-C363-4195-8060-267E29D15DBF}" type="sibTrans" cxnId="{BF7F1848-3C93-4F03-AD8D-56895BACF0DD}">
      <dgm:prSet/>
      <dgm:spPr/>
      <dgm:t>
        <a:bodyPr/>
        <a:lstStyle/>
        <a:p>
          <a:endParaRPr lang="en-US"/>
        </a:p>
      </dgm:t>
    </dgm:pt>
    <dgm:pt modelId="{09F795E5-327D-47BE-937F-7F3DAAEDA314}">
      <dgm:prSet phldrT="[Text]" custT="1"/>
      <dgm:spPr>
        <a:solidFill>
          <a:schemeClr val="bg1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AU" sz="1200" b="1" dirty="0">
              <a:solidFill>
                <a:schemeClr val="tx1"/>
              </a:solidFill>
            </a:rPr>
            <a:t>Cleaning and/or disinfection of environment 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AU" sz="1200" b="1" dirty="0">
            <a:solidFill>
              <a:schemeClr val="tx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AU" sz="1200" b="1" dirty="0">
              <a:solidFill>
                <a:schemeClr val="tx1"/>
              </a:solidFill>
            </a:rPr>
            <a:t>Decontamination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AU" sz="1200" b="1" dirty="0">
              <a:solidFill>
                <a:schemeClr val="tx1"/>
              </a:solidFill>
            </a:rPr>
            <a:t>Items and equipment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AU" sz="1200" b="1" dirty="0">
            <a:solidFill>
              <a:schemeClr val="tx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AU" sz="1200" b="1" dirty="0">
              <a:solidFill>
                <a:schemeClr val="tx1"/>
              </a:solidFill>
            </a:rPr>
            <a:t>Use of aseptic technique </a:t>
          </a:r>
          <a:endParaRPr lang="en-US" sz="1200" b="1" dirty="0">
            <a:solidFill>
              <a:schemeClr val="tx1"/>
            </a:solidFill>
          </a:endParaRPr>
        </a:p>
      </dgm:t>
    </dgm:pt>
    <dgm:pt modelId="{DB00BFDD-6BF6-436D-AB7C-6FD764BC3397}" type="parTrans" cxnId="{53495090-6CD4-42F4-9613-B7C94863C706}">
      <dgm:prSet/>
      <dgm:spPr/>
      <dgm:t>
        <a:bodyPr/>
        <a:lstStyle/>
        <a:p>
          <a:endParaRPr lang="en-US"/>
        </a:p>
      </dgm:t>
    </dgm:pt>
    <dgm:pt modelId="{16F05D61-A5C9-4137-BEE8-A71A24BA9248}" type="sibTrans" cxnId="{53495090-6CD4-42F4-9613-B7C94863C706}">
      <dgm:prSet/>
      <dgm:spPr/>
      <dgm:t>
        <a:bodyPr/>
        <a:lstStyle/>
        <a:p>
          <a:endParaRPr lang="en-US"/>
        </a:p>
      </dgm:t>
    </dgm:pt>
    <dgm:pt modelId="{19B95BE2-5A00-4C2A-832B-76BCFA5262AD}">
      <dgm:prSet custT="1"/>
      <dgm:spPr>
        <a:solidFill>
          <a:schemeClr val="bg1"/>
        </a:solidFill>
      </dgm:spPr>
      <dgm:t>
        <a:bodyPr/>
        <a:lstStyle/>
        <a:p>
          <a:r>
            <a:rPr lang="en-GB" sz="1200" b="1" dirty="0">
              <a:solidFill>
                <a:schemeClr val="tx1"/>
              </a:solidFill>
            </a:rPr>
            <a:t>Education &amp; training</a:t>
          </a:r>
        </a:p>
        <a:p>
          <a:r>
            <a:rPr lang="en-GB" sz="1200" dirty="0">
              <a:solidFill>
                <a:schemeClr val="tx1"/>
              </a:solidFill>
            </a:rPr>
            <a:t>of medical all healthcare workers in IPC and medical staff on Antibiotic prescribing</a:t>
          </a:r>
        </a:p>
      </dgm:t>
    </dgm:pt>
    <dgm:pt modelId="{F9BA103B-7C7F-417A-9329-87EC72D1A2FB}" type="parTrans" cxnId="{0BCE247C-9FAD-415C-B87A-4CF89A42B350}">
      <dgm:prSet/>
      <dgm:spPr/>
      <dgm:t>
        <a:bodyPr/>
        <a:lstStyle/>
        <a:p>
          <a:endParaRPr lang="en-US"/>
        </a:p>
      </dgm:t>
    </dgm:pt>
    <dgm:pt modelId="{4DCEC3EE-5649-4002-9E15-FE552BEB9DC5}" type="sibTrans" cxnId="{0BCE247C-9FAD-415C-B87A-4CF89A42B350}">
      <dgm:prSet/>
      <dgm:spPr/>
      <dgm:t>
        <a:bodyPr/>
        <a:lstStyle/>
        <a:p>
          <a:endParaRPr lang="en-US"/>
        </a:p>
      </dgm:t>
    </dgm:pt>
    <dgm:pt modelId="{5C8F9288-A6E3-4D42-8D79-B5BD2C4EF0CD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GB" sz="1200" b="1" dirty="0">
              <a:solidFill>
                <a:schemeClr val="bg1"/>
              </a:solidFill>
            </a:rPr>
            <a:t>Surveillance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200" b="0" u="none" dirty="0">
              <a:solidFill>
                <a:schemeClr val="bg1"/>
              </a:solidFill>
            </a:rPr>
            <a:t>Antibiotic resistant bacteria and HAIs  </a:t>
          </a:r>
          <a:r>
            <a:rPr lang="en-GB" sz="1200" b="1" dirty="0">
              <a:solidFill>
                <a:schemeClr val="bg1"/>
              </a:solidFill>
            </a:rPr>
            <a:t> 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GB" sz="1200" b="1" dirty="0">
              <a:solidFill>
                <a:schemeClr val="bg1"/>
              </a:solidFill>
            </a:rPr>
            <a:t>Monitoring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en-US" sz="1200" b="0" u="none" dirty="0">
              <a:solidFill>
                <a:schemeClr val="bg1"/>
              </a:solidFill>
            </a:rPr>
            <a:t>of IPC practices</a:t>
          </a:r>
          <a:endParaRPr lang="en-GB" sz="1200" b="1" dirty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endParaRPr lang="en-US" sz="1200" b="1" u="sng" dirty="0">
            <a:solidFill>
              <a:schemeClr val="tx1"/>
            </a:solidFill>
          </a:endParaRPr>
        </a:p>
      </dgm:t>
    </dgm:pt>
    <dgm:pt modelId="{5D2AE035-6AE3-46AE-A511-8DAE2464FBB2}" type="parTrans" cxnId="{9F24F335-5C36-4C5A-81D3-6B7850C447FA}">
      <dgm:prSet/>
      <dgm:spPr/>
      <dgm:t>
        <a:bodyPr/>
        <a:lstStyle/>
        <a:p>
          <a:endParaRPr lang="en-US"/>
        </a:p>
      </dgm:t>
    </dgm:pt>
    <dgm:pt modelId="{AF5838D0-B414-4DAA-9935-62DB1BCD9A2F}" type="sibTrans" cxnId="{9F24F335-5C36-4C5A-81D3-6B7850C447FA}">
      <dgm:prSet/>
      <dgm:spPr/>
      <dgm:t>
        <a:bodyPr/>
        <a:lstStyle/>
        <a:p>
          <a:endParaRPr lang="en-US"/>
        </a:p>
      </dgm:t>
    </dgm:pt>
    <dgm:pt modelId="{06502371-86C7-43E3-A703-3A0A181EF8FD}" type="pres">
      <dgm:prSet presAssocID="{492777A2-5B30-402E-AB5B-8CDC20AF6CF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B8DDF66-EEB1-41F2-883D-030D0E953080}" type="pres">
      <dgm:prSet presAssocID="{492777A2-5B30-402E-AB5B-8CDC20AF6CF5}" presName="bkgdShp" presStyleLbl="alignAccFollowNode1" presStyleIdx="0" presStyleCnt="1" custLinFactNeighborX="901" custLinFactNeighborY="-7702"/>
      <dgm:spPr>
        <a:solidFill>
          <a:srgbClr val="FF9900">
            <a:alpha val="90000"/>
          </a:srgbClr>
        </a:solidFill>
      </dgm:spPr>
    </dgm:pt>
    <dgm:pt modelId="{5BCD3160-624E-4CDC-B1C2-BBB97D2DA82F}" type="pres">
      <dgm:prSet presAssocID="{492777A2-5B30-402E-AB5B-8CDC20AF6CF5}" presName="linComp" presStyleCnt="0"/>
      <dgm:spPr/>
    </dgm:pt>
    <dgm:pt modelId="{C8DF0961-FA7F-466E-90BE-C7F7D2BC84E7}" type="pres">
      <dgm:prSet presAssocID="{21385504-365D-40E1-849F-917240578DBC}" presName="compNode" presStyleCnt="0"/>
      <dgm:spPr/>
    </dgm:pt>
    <dgm:pt modelId="{C83C198B-9794-4DF7-9D87-1E0D7C44CB74}" type="pres">
      <dgm:prSet presAssocID="{21385504-365D-40E1-849F-917240578DB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FD0F41-BB0F-400F-B64F-0F19A7D2DE00}" type="pres">
      <dgm:prSet presAssocID="{21385504-365D-40E1-849F-917240578DBC}" presName="invisiNode" presStyleLbl="node1" presStyleIdx="0" presStyleCnt="5"/>
      <dgm:spPr/>
    </dgm:pt>
    <dgm:pt modelId="{7F96630C-BF86-4052-A337-170428384C09}" type="pres">
      <dgm:prSet presAssocID="{21385504-365D-40E1-849F-917240578DBC}" presName="imagNod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13000" b="-13000"/>
          </a:stretch>
        </a:blipFill>
      </dgm:spPr>
    </dgm:pt>
    <dgm:pt modelId="{65E59539-580C-4287-B3E2-B1E623CC00BD}" type="pres">
      <dgm:prSet presAssocID="{0826B0EF-BBCF-4C9B-BF87-5AE17FF0AA36}" presName="sibTrans" presStyleLbl="sibTrans2D1" presStyleIdx="0" presStyleCnt="0"/>
      <dgm:spPr/>
      <dgm:t>
        <a:bodyPr/>
        <a:lstStyle/>
        <a:p>
          <a:endParaRPr lang="en-GB"/>
        </a:p>
      </dgm:t>
    </dgm:pt>
    <dgm:pt modelId="{106905CB-EB8D-44A9-A076-0D499C4BBFC6}" type="pres">
      <dgm:prSet presAssocID="{52E04041-19DD-40AA-9E62-F6338A9D43EB}" presName="compNode" presStyleCnt="0"/>
      <dgm:spPr/>
    </dgm:pt>
    <dgm:pt modelId="{078C19E1-F757-40FD-899C-D36C8CB02B6E}" type="pres">
      <dgm:prSet presAssocID="{52E04041-19DD-40AA-9E62-F6338A9D43EB}" presName="node" presStyleLbl="node1" presStyleIdx="1" presStyleCnt="5" custLinFactNeighborX="491" custLinFactNeighborY="72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A7D5C9-518C-4D06-B307-DE7708212BE2}" type="pres">
      <dgm:prSet presAssocID="{52E04041-19DD-40AA-9E62-F6338A9D43EB}" presName="invisiNode" presStyleLbl="node1" presStyleIdx="1" presStyleCnt="5"/>
      <dgm:spPr/>
    </dgm:pt>
    <dgm:pt modelId="{DA900C25-DAFC-41A7-841D-C16E27B3486A}" type="pres">
      <dgm:prSet presAssocID="{52E04041-19DD-40AA-9E62-F6338A9D43EB}" presName="imagNode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C67D9510-AF52-4FA9-8C19-0A699DBAD70E}" type="pres">
      <dgm:prSet presAssocID="{30D55722-C363-4195-8060-267E29D15DBF}" presName="sibTrans" presStyleLbl="sibTrans2D1" presStyleIdx="0" presStyleCnt="0"/>
      <dgm:spPr/>
      <dgm:t>
        <a:bodyPr/>
        <a:lstStyle/>
        <a:p>
          <a:endParaRPr lang="en-GB"/>
        </a:p>
      </dgm:t>
    </dgm:pt>
    <dgm:pt modelId="{5D32A81C-3B43-4521-B7AB-BF5A2B2D8922}" type="pres">
      <dgm:prSet presAssocID="{09F795E5-327D-47BE-937F-7F3DAAEDA314}" presName="compNode" presStyleCnt="0"/>
      <dgm:spPr/>
    </dgm:pt>
    <dgm:pt modelId="{4B7D555B-662A-437E-B65A-10CCDBFB5F79}" type="pres">
      <dgm:prSet presAssocID="{09F795E5-327D-47BE-937F-7F3DAAEDA314}" presName="node" presStyleLbl="node1" presStyleIdx="2" presStyleCnt="5" custScaleX="1144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31DC31-7D49-4756-82D0-4EA65D20FAF2}" type="pres">
      <dgm:prSet presAssocID="{09F795E5-327D-47BE-937F-7F3DAAEDA314}" presName="invisiNode" presStyleLbl="node1" presStyleIdx="2" presStyleCnt="5"/>
      <dgm:spPr/>
    </dgm:pt>
    <dgm:pt modelId="{C0A48F78-6A72-41F7-AB0E-AD874D88DB59}" type="pres">
      <dgm:prSet presAssocID="{09F795E5-327D-47BE-937F-7F3DAAEDA314}" presName="imagNode" presStyleLbl="fgImgPlace1" presStyleIdx="2" presStyleCnt="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109A47A-06C1-4653-9778-62D28AA14BF9}" type="pres">
      <dgm:prSet presAssocID="{16F05D61-A5C9-4137-BEE8-A71A24BA9248}" presName="sibTrans" presStyleLbl="sibTrans2D1" presStyleIdx="0" presStyleCnt="0"/>
      <dgm:spPr/>
      <dgm:t>
        <a:bodyPr/>
        <a:lstStyle/>
        <a:p>
          <a:endParaRPr lang="en-GB"/>
        </a:p>
      </dgm:t>
    </dgm:pt>
    <dgm:pt modelId="{9A22B913-56AE-4B7B-AE2A-7589CCDC1946}" type="pres">
      <dgm:prSet presAssocID="{19B95BE2-5A00-4C2A-832B-76BCFA5262AD}" presName="compNode" presStyleCnt="0"/>
      <dgm:spPr/>
    </dgm:pt>
    <dgm:pt modelId="{CE66C648-4173-431A-9267-291816EC74AC}" type="pres">
      <dgm:prSet presAssocID="{19B95BE2-5A00-4C2A-832B-76BCFA5262A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44D5CE4-D74A-46E4-B6A0-99CA2E352BA9}" type="pres">
      <dgm:prSet presAssocID="{19B95BE2-5A00-4C2A-832B-76BCFA5262AD}" presName="invisiNode" presStyleLbl="node1" presStyleIdx="3" presStyleCnt="5"/>
      <dgm:spPr/>
    </dgm:pt>
    <dgm:pt modelId="{54D191F0-DB9B-46CE-9934-9B7C66348685}" type="pres">
      <dgm:prSet presAssocID="{19B95BE2-5A00-4C2A-832B-76BCFA5262AD}" presName="imagNod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18000" r="-18000"/>
          </a:stretch>
        </a:blipFill>
      </dgm:spPr>
    </dgm:pt>
    <dgm:pt modelId="{8A3BD42A-D2C8-41D4-960B-B3A45273129A}" type="pres">
      <dgm:prSet presAssocID="{4DCEC3EE-5649-4002-9E15-FE552BEB9DC5}" presName="sibTrans" presStyleLbl="sibTrans2D1" presStyleIdx="0" presStyleCnt="0"/>
      <dgm:spPr/>
      <dgm:t>
        <a:bodyPr/>
        <a:lstStyle/>
        <a:p>
          <a:endParaRPr lang="en-GB"/>
        </a:p>
      </dgm:t>
    </dgm:pt>
    <dgm:pt modelId="{43E1AAEF-99D1-4755-AD37-9431A6675097}" type="pres">
      <dgm:prSet presAssocID="{5C8F9288-A6E3-4D42-8D79-B5BD2C4EF0CD}" presName="compNode" presStyleCnt="0"/>
      <dgm:spPr/>
    </dgm:pt>
    <dgm:pt modelId="{2F389CB2-BFC4-4475-A3CD-6800161B8E57}" type="pres">
      <dgm:prSet presAssocID="{5C8F9288-A6E3-4D42-8D79-B5BD2C4EF0C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C88C4B-4983-4D6A-BAD9-C6407507D656}" type="pres">
      <dgm:prSet presAssocID="{5C8F9288-A6E3-4D42-8D79-B5BD2C4EF0CD}" presName="invisiNode" presStyleLbl="node1" presStyleIdx="4" presStyleCnt="5"/>
      <dgm:spPr/>
    </dgm:pt>
    <dgm:pt modelId="{E8FDBE42-3E89-42A1-B13A-A678D37C5331}" type="pres">
      <dgm:prSet presAssocID="{5C8F9288-A6E3-4D42-8D79-B5BD2C4EF0CD}" presName="imagNode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</dgm:spPr>
    </dgm:pt>
  </dgm:ptLst>
  <dgm:cxnLst>
    <dgm:cxn modelId="{0EC429BA-00F9-4DB2-841F-89B2979711CF}" type="presOf" srcId="{30D55722-C363-4195-8060-267E29D15DBF}" destId="{C67D9510-AF52-4FA9-8C19-0A699DBAD70E}" srcOrd="0" destOrd="0" presId="urn:microsoft.com/office/officeart/2005/8/layout/pList2"/>
    <dgm:cxn modelId="{24AAEFDA-1627-4031-889D-30EB10F0FC33}" type="presOf" srcId="{09F795E5-327D-47BE-937F-7F3DAAEDA314}" destId="{4B7D555B-662A-437E-B65A-10CCDBFB5F79}" srcOrd="0" destOrd="0" presId="urn:microsoft.com/office/officeart/2005/8/layout/pList2"/>
    <dgm:cxn modelId="{21C0E077-2378-49DC-A857-DBCA08E92A03}" type="presOf" srcId="{19B95BE2-5A00-4C2A-832B-76BCFA5262AD}" destId="{CE66C648-4173-431A-9267-291816EC74AC}" srcOrd="0" destOrd="0" presId="urn:microsoft.com/office/officeart/2005/8/layout/pList2"/>
    <dgm:cxn modelId="{071E0857-0B09-4359-8F32-70F923AF9EBD}" type="presOf" srcId="{21385504-365D-40E1-849F-917240578DBC}" destId="{C83C198B-9794-4DF7-9D87-1E0D7C44CB74}" srcOrd="0" destOrd="0" presId="urn:microsoft.com/office/officeart/2005/8/layout/pList2"/>
    <dgm:cxn modelId="{B2C5B336-9B5B-475F-83F5-DE2941D4C290}" type="presOf" srcId="{4DCEC3EE-5649-4002-9E15-FE552BEB9DC5}" destId="{8A3BD42A-D2C8-41D4-960B-B3A45273129A}" srcOrd="0" destOrd="0" presId="urn:microsoft.com/office/officeart/2005/8/layout/pList2"/>
    <dgm:cxn modelId="{627F615E-8BF0-4D88-A5BC-6EA6253CBBB4}" type="presOf" srcId="{492777A2-5B30-402E-AB5B-8CDC20AF6CF5}" destId="{06502371-86C7-43E3-A703-3A0A181EF8FD}" srcOrd="0" destOrd="0" presId="urn:microsoft.com/office/officeart/2005/8/layout/pList2"/>
    <dgm:cxn modelId="{0BCE247C-9FAD-415C-B87A-4CF89A42B350}" srcId="{492777A2-5B30-402E-AB5B-8CDC20AF6CF5}" destId="{19B95BE2-5A00-4C2A-832B-76BCFA5262AD}" srcOrd="3" destOrd="0" parTransId="{F9BA103B-7C7F-417A-9329-87EC72D1A2FB}" sibTransId="{4DCEC3EE-5649-4002-9E15-FE552BEB9DC5}"/>
    <dgm:cxn modelId="{BC3D0F90-0742-4C9C-8B4F-3D2E979A73AA}" type="presOf" srcId="{5C8F9288-A6E3-4D42-8D79-B5BD2C4EF0CD}" destId="{2F389CB2-BFC4-4475-A3CD-6800161B8E57}" srcOrd="0" destOrd="0" presId="urn:microsoft.com/office/officeart/2005/8/layout/pList2"/>
    <dgm:cxn modelId="{6DADEF74-434B-4479-9260-F6DC9BFA04F9}" srcId="{492777A2-5B30-402E-AB5B-8CDC20AF6CF5}" destId="{21385504-365D-40E1-849F-917240578DBC}" srcOrd="0" destOrd="0" parTransId="{932C32C0-DD24-43EC-AFAA-B9263BC80309}" sibTransId="{0826B0EF-BBCF-4C9B-BF87-5AE17FF0AA36}"/>
    <dgm:cxn modelId="{3818AFA2-8A4A-4BBB-A8B6-BA9EF052FFD7}" type="presOf" srcId="{52E04041-19DD-40AA-9E62-F6338A9D43EB}" destId="{078C19E1-F757-40FD-899C-D36C8CB02B6E}" srcOrd="0" destOrd="0" presId="urn:microsoft.com/office/officeart/2005/8/layout/pList2"/>
    <dgm:cxn modelId="{A7271B5F-2FAA-421F-A380-F6237E97586F}" type="presOf" srcId="{0826B0EF-BBCF-4C9B-BF87-5AE17FF0AA36}" destId="{65E59539-580C-4287-B3E2-B1E623CC00BD}" srcOrd="0" destOrd="0" presId="urn:microsoft.com/office/officeart/2005/8/layout/pList2"/>
    <dgm:cxn modelId="{9F24F335-5C36-4C5A-81D3-6B7850C447FA}" srcId="{492777A2-5B30-402E-AB5B-8CDC20AF6CF5}" destId="{5C8F9288-A6E3-4D42-8D79-B5BD2C4EF0CD}" srcOrd="4" destOrd="0" parTransId="{5D2AE035-6AE3-46AE-A511-8DAE2464FBB2}" sibTransId="{AF5838D0-B414-4DAA-9935-62DB1BCD9A2F}"/>
    <dgm:cxn modelId="{DA1DB98A-FD5E-46B4-B807-AE2C29005A13}" type="presOf" srcId="{16F05D61-A5C9-4137-BEE8-A71A24BA9248}" destId="{3109A47A-06C1-4653-9778-62D28AA14BF9}" srcOrd="0" destOrd="0" presId="urn:microsoft.com/office/officeart/2005/8/layout/pList2"/>
    <dgm:cxn modelId="{BF7F1848-3C93-4F03-AD8D-56895BACF0DD}" srcId="{492777A2-5B30-402E-AB5B-8CDC20AF6CF5}" destId="{52E04041-19DD-40AA-9E62-F6338A9D43EB}" srcOrd="1" destOrd="0" parTransId="{4844EB2B-4EA7-4540-9E7E-A04C07462EE0}" sibTransId="{30D55722-C363-4195-8060-267E29D15DBF}"/>
    <dgm:cxn modelId="{53495090-6CD4-42F4-9613-B7C94863C706}" srcId="{492777A2-5B30-402E-AB5B-8CDC20AF6CF5}" destId="{09F795E5-327D-47BE-937F-7F3DAAEDA314}" srcOrd="2" destOrd="0" parTransId="{DB00BFDD-6BF6-436D-AB7C-6FD764BC3397}" sibTransId="{16F05D61-A5C9-4137-BEE8-A71A24BA9248}"/>
    <dgm:cxn modelId="{FD130ED8-EF75-4197-B5D3-FD11E0A83FCE}" type="presParOf" srcId="{06502371-86C7-43E3-A703-3A0A181EF8FD}" destId="{6B8DDF66-EEB1-41F2-883D-030D0E953080}" srcOrd="0" destOrd="0" presId="urn:microsoft.com/office/officeart/2005/8/layout/pList2"/>
    <dgm:cxn modelId="{7B6C174A-02EC-4465-9AC5-E30CF2C7D2A7}" type="presParOf" srcId="{06502371-86C7-43E3-A703-3A0A181EF8FD}" destId="{5BCD3160-624E-4CDC-B1C2-BBB97D2DA82F}" srcOrd="1" destOrd="0" presId="urn:microsoft.com/office/officeart/2005/8/layout/pList2"/>
    <dgm:cxn modelId="{9F9971B5-ECA6-437C-B8F5-15CF9CD7530F}" type="presParOf" srcId="{5BCD3160-624E-4CDC-B1C2-BBB97D2DA82F}" destId="{C8DF0961-FA7F-466E-90BE-C7F7D2BC84E7}" srcOrd="0" destOrd="0" presId="urn:microsoft.com/office/officeart/2005/8/layout/pList2"/>
    <dgm:cxn modelId="{6E0669A3-1286-4482-AF44-CDD888BB7900}" type="presParOf" srcId="{C8DF0961-FA7F-466E-90BE-C7F7D2BC84E7}" destId="{C83C198B-9794-4DF7-9D87-1E0D7C44CB74}" srcOrd="0" destOrd="0" presId="urn:microsoft.com/office/officeart/2005/8/layout/pList2"/>
    <dgm:cxn modelId="{39DC47DE-3DF0-4C24-A223-E162CB1AE3DF}" type="presParOf" srcId="{C8DF0961-FA7F-466E-90BE-C7F7D2BC84E7}" destId="{31FD0F41-BB0F-400F-B64F-0F19A7D2DE00}" srcOrd="1" destOrd="0" presId="urn:microsoft.com/office/officeart/2005/8/layout/pList2"/>
    <dgm:cxn modelId="{4D02BD74-801F-4406-A313-6A92DEEBC9D5}" type="presParOf" srcId="{C8DF0961-FA7F-466E-90BE-C7F7D2BC84E7}" destId="{7F96630C-BF86-4052-A337-170428384C09}" srcOrd="2" destOrd="0" presId="urn:microsoft.com/office/officeart/2005/8/layout/pList2"/>
    <dgm:cxn modelId="{2018DF92-308F-4CC9-B741-0D13FD08F366}" type="presParOf" srcId="{5BCD3160-624E-4CDC-B1C2-BBB97D2DA82F}" destId="{65E59539-580C-4287-B3E2-B1E623CC00BD}" srcOrd="1" destOrd="0" presId="urn:microsoft.com/office/officeart/2005/8/layout/pList2"/>
    <dgm:cxn modelId="{09284ECD-4104-4E7A-836C-CB3598F01A54}" type="presParOf" srcId="{5BCD3160-624E-4CDC-B1C2-BBB97D2DA82F}" destId="{106905CB-EB8D-44A9-A076-0D499C4BBFC6}" srcOrd="2" destOrd="0" presId="urn:microsoft.com/office/officeart/2005/8/layout/pList2"/>
    <dgm:cxn modelId="{C142F83A-4E0C-45CC-8C20-B0BA77D9B3C7}" type="presParOf" srcId="{106905CB-EB8D-44A9-A076-0D499C4BBFC6}" destId="{078C19E1-F757-40FD-899C-D36C8CB02B6E}" srcOrd="0" destOrd="0" presId="urn:microsoft.com/office/officeart/2005/8/layout/pList2"/>
    <dgm:cxn modelId="{EDA05F8E-F476-4089-BCF1-851C54F4D956}" type="presParOf" srcId="{106905CB-EB8D-44A9-A076-0D499C4BBFC6}" destId="{23A7D5C9-518C-4D06-B307-DE7708212BE2}" srcOrd="1" destOrd="0" presId="urn:microsoft.com/office/officeart/2005/8/layout/pList2"/>
    <dgm:cxn modelId="{5EE5B143-64AF-4A07-BA12-BC7E78D7FAF3}" type="presParOf" srcId="{106905CB-EB8D-44A9-A076-0D499C4BBFC6}" destId="{DA900C25-DAFC-41A7-841D-C16E27B3486A}" srcOrd="2" destOrd="0" presId="urn:microsoft.com/office/officeart/2005/8/layout/pList2"/>
    <dgm:cxn modelId="{6A98091F-A9C6-4422-9A79-DA59DD70E7E3}" type="presParOf" srcId="{5BCD3160-624E-4CDC-B1C2-BBB97D2DA82F}" destId="{C67D9510-AF52-4FA9-8C19-0A699DBAD70E}" srcOrd="3" destOrd="0" presId="urn:microsoft.com/office/officeart/2005/8/layout/pList2"/>
    <dgm:cxn modelId="{771B8BB7-E863-4B92-AD53-F4B61694D45F}" type="presParOf" srcId="{5BCD3160-624E-4CDC-B1C2-BBB97D2DA82F}" destId="{5D32A81C-3B43-4521-B7AB-BF5A2B2D8922}" srcOrd="4" destOrd="0" presId="urn:microsoft.com/office/officeart/2005/8/layout/pList2"/>
    <dgm:cxn modelId="{2B4D09B2-18C4-42BE-B633-B5058526B449}" type="presParOf" srcId="{5D32A81C-3B43-4521-B7AB-BF5A2B2D8922}" destId="{4B7D555B-662A-437E-B65A-10CCDBFB5F79}" srcOrd="0" destOrd="0" presId="urn:microsoft.com/office/officeart/2005/8/layout/pList2"/>
    <dgm:cxn modelId="{6ADC6AA6-6C26-4967-B639-A7CF63EC0AEF}" type="presParOf" srcId="{5D32A81C-3B43-4521-B7AB-BF5A2B2D8922}" destId="{CE31DC31-7D49-4756-82D0-4EA65D20FAF2}" srcOrd="1" destOrd="0" presId="urn:microsoft.com/office/officeart/2005/8/layout/pList2"/>
    <dgm:cxn modelId="{7643996D-CB61-42C1-8061-3C58C8B0BE16}" type="presParOf" srcId="{5D32A81C-3B43-4521-B7AB-BF5A2B2D8922}" destId="{C0A48F78-6A72-41F7-AB0E-AD874D88DB59}" srcOrd="2" destOrd="0" presId="urn:microsoft.com/office/officeart/2005/8/layout/pList2"/>
    <dgm:cxn modelId="{B119DB48-0AB7-4992-A57F-37DF7AE0311A}" type="presParOf" srcId="{5BCD3160-624E-4CDC-B1C2-BBB97D2DA82F}" destId="{3109A47A-06C1-4653-9778-62D28AA14BF9}" srcOrd="5" destOrd="0" presId="urn:microsoft.com/office/officeart/2005/8/layout/pList2"/>
    <dgm:cxn modelId="{A55D9676-78F1-4520-A4F3-1A4ABDD96116}" type="presParOf" srcId="{5BCD3160-624E-4CDC-B1C2-BBB97D2DA82F}" destId="{9A22B913-56AE-4B7B-AE2A-7589CCDC1946}" srcOrd="6" destOrd="0" presId="urn:microsoft.com/office/officeart/2005/8/layout/pList2"/>
    <dgm:cxn modelId="{5BFA2C63-A81E-48D5-959E-576795E276E6}" type="presParOf" srcId="{9A22B913-56AE-4B7B-AE2A-7589CCDC1946}" destId="{CE66C648-4173-431A-9267-291816EC74AC}" srcOrd="0" destOrd="0" presId="urn:microsoft.com/office/officeart/2005/8/layout/pList2"/>
    <dgm:cxn modelId="{1AF3721A-D06F-455D-AF44-D04DD1AE3907}" type="presParOf" srcId="{9A22B913-56AE-4B7B-AE2A-7589CCDC1946}" destId="{644D5CE4-D74A-46E4-B6A0-99CA2E352BA9}" srcOrd="1" destOrd="0" presId="urn:microsoft.com/office/officeart/2005/8/layout/pList2"/>
    <dgm:cxn modelId="{3314B40C-AF86-4E93-BC64-8D5575B516B2}" type="presParOf" srcId="{9A22B913-56AE-4B7B-AE2A-7589CCDC1946}" destId="{54D191F0-DB9B-46CE-9934-9B7C66348685}" srcOrd="2" destOrd="0" presId="urn:microsoft.com/office/officeart/2005/8/layout/pList2"/>
    <dgm:cxn modelId="{16A32346-91AC-4B40-BD36-4EF17C68FE5C}" type="presParOf" srcId="{5BCD3160-624E-4CDC-B1C2-BBB97D2DA82F}" destId="{8A3BD42A-D2C8-41D4-960B-B3A45273129A}" srcOrd="7" destOrd="0" presId="urn:microsoft.com/office/officeart/2005/8/layout/pList2"/>
    <dgm:cxn modelId="{0A6FF4B1-BE06-41DF-8103-5AB48D5B92A7}" type="presParOf" srcId="{5BCD3160-624E-4CDC-B1C2-BBB97D2DA82F}" destId="{43E1AAEF-99D1-4755-AD37-9431A6675097}" srcOrd="8" destOrd="0" presId="urn:microsoft.com/office/officeart/2005/8/layout/pList2"/>
    <dgm:cxn modelId="{D693E8AB-D030-474C-97A8-28E4CEEA7F3D}" type="presParOf" srcId="{43E1AAEF-99D1-4755-AD37-9431A6675097}" destId="{2F389CB2-BFC4-4475-A3CD-6800161B8E57}" srcOrd="0" destOrd="0" presId="urn:microsoft.com/office/officeart/2005/8/layout/pList2"/>
    <dgm:cxn modelId="{8C97FE18-FB90-4E09-A897-B11FA1E8686D}" type="presParOf" srcId="{43E1AAEF-99D1-4755-AD37-9431A6675097}" destId="{25C88C4B-4983-4D6A-BAD9-C6407507D656}" srcOrd="1" destOrd="0" presId="urn:microsoft.com/office/officeart/2005/8/layout/pList2"/>
    <dgm:cxn modelId="{5B8B0742-B9FF-4FCE-89AE-7E5EEF8ADBAB}" type="presParOf" srcId="{43E1AAEF-99D1-4755-AD37-9431A6675097}" destId="{E8FDBE42-3E89-42A1-B13A-A678D37C533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2E16A-732E-2A43-B4BB-4187B3028915}">
      <dsp:nvSpPr>
        <dsp:cNvPr id="0" name=""/>
        <dsp:cNvSpPr/>
      </dsp:nvSpPr>
      <dsp:spPr>
        <a:xfrm rot="5400000">
          <a:off x="5173371" y="-2152097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Risk communication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Education</a:t>
          </a:r>
        </a:p>
      </dsp:txBody>
      <dsp:txXfrm rot="-5400000">
        <a:off x="2929286" y="127109"/>
        <a:ext cx="5172497" cy="649205"/>
      </dsp:txXfrm>
    </dsp:sp>
    <dsp:sp modelId="{0EFE20A6-F4B5-BB45-BA51-A3047E4A8D2E}">
      <dsp:nvSpPr>
        <dsp:cNvPr id="0" name=""/>
        <dsp:cNvSpPr/>
      </dsp:nvSpPr>
      <dsp:spPr>
        <a:xfrm>
          <a:off x="0" y="2056"/>
          <a:ext cx="2929285" cy="899308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1. Improve awareness and understanding of AMR</a:t>
          </a:r>
          <a:endParaRPr lang="en-US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901" y="45957"/>
        <a:ext cx="2841483" cy="811506"/>
      </dsp:txXfrm>
    </dsp:sp>
    <dsp:sp modelId="{E78BEE9C-17E9-9343-84D8-9DE1C4E9DAE8}">
      <dsp:nvSpPr>
        <dsp:cNvPr id="0" name=""/>
        <dsp:cNvSpPr/>
      </dsp:nvSpPr>
      <dsp:spPr>
        <a:xfrm rot="5400000">
          <a:off x="5173371" y="-1207823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National AMR surveillance system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Laboratory capacities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and development</a:t>
          </a:r>
        </a:p>
      </dsp:txBody>
      <dsp:txXfrm rot="-5400000">
        <a:off x="2929286" y="1071383"/>
        <a:ext cx="5172497" cy="649205"/>
      </dsp:txXfrm>
    </dsp:sp>
    <dsp:sp modelId="{EE1BAE1B-FC76-1E44-AE96-F6C74B95B62E}">
      <dsp:nvSpPr>
        <dsp:cNvPr id="0" name=""/>
        <dsp:cNvSpPr/>
      </dsp:nvSpPr>
      <dsp:spPr>
        <a:xfrm>
          <a:off x="0" y="946331"/>
          <a:ext cx="2929285" cy="899308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 Strengthen knowledge through surveillance and research</a:t>
          </a:r>
          <a:endParaRPr lang="en-US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901" y="990232"/>
        <a:ext cx="2841483" cy="811506"/>
      </dsp:txXfrm>
    </dsp:sp>
    <dsp:sp modelId="{78B0EA19-3545-124B-B288-39D4211C3E89}">
      <dsp:nvSpPr>
        <dsp:cNvPr id="0" name=""/>
        <dsp:cNvSpPr/>
      </dsp:nvSpPr>
      <dsp:spPr>
        <a:xfrm rot="5400000">
          <a:off x="5173371" y="-266484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IPC in health care 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(incl. liaison with WASH)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Community level 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prevention (incl. liaison with WASH)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Animal health</a:t>
          </a:r>
        </a:p>
      </dsp:txBody>
      <dsp:txXfrm rot="-5400000">
        <a:off x="2929286" y="2012722"/>
        <a:ext cx="5172497" cy="649205"/>
      </dsp:txXfrm>
    </dsp:sp>
    <dsp:sp modelId="{9E1F5D25-30FF-4D44-9E43-3848989685BD}">
      <dsp:nvSpPr>
        <dsp:cNvPr id="0" name=""/>
        <dsp:cNvSpPr/>
      </dsp:nvSpPr>
      <dsp:spPr>
        <a:xfrm>
          <a:off x="0" y="1890605"/>
          <a:ext cx="2929285" cy="899308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 Reduce the incidence of infection through effective </a:t>
          </a:r>
          <a:r>
            <a:rPr lang="en-GB" sz="1400" b="1" kern="1200" dirty="0">
              <a:solidFill>
                <a:srgbClr val="FFFF00"/>
              </a:solidFill>
              <a:latin typeface="Calibri"/>
              <a:ea typeface="+mn-ea"/>
              <a:cs typeface="+mn-cs"/>
            </a:rPr>
            <a:t>sanitation, hygiene </a:t>
          </a: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and </a:t>
          </a:r>
          <a:r>
            <a:rPr lang="en-GB" sz="1400" b="1" kern="1200" dirty="0">
              <a:solidFill>
                <a:srgbClr val="FFFF00"/>
              </a:solidFill>
              <a:latin typeface="Calibri"/>
              <a:ea typeface="+mn-ea"/>
              <a:cs typeface="+mn-cs"/>
            </a:rPr>
            <a:t>infection prevention measures</a:t>
          </a:r>
          <a:endParaRPr lang="en-US" sz="1400" b="1" kern="1200" dirty="0">
            <a:solidFill>
              <a:srgbClr val="FFFF00"/>
            </a:solidFill>
            <a:latin typeface="Calibri"/>
            <a:ea typeface="+mn-ea"/>
            <a:cs typeface="+mn-cs"/>
          </a:endParaRPr>
        </a:p>
      </dsp:txBody>
      <dsp:txXfrm>
        <a:off x="43901" y="1934506"/>
        <a:ext cx="2841483" cy="811506"/>
      </dsp:txXfrm>
    </dsp:sp>
    <dsp:sp modelId="{4755D9FD-94AA-B944-98EF-A793CA2C6D90}">
      <dsp:nvSpPr>
        <dsp:cNvPr id="0" name=""/>
        <dsp:cNvSpPr/>
      </dsp:nvSpPr>
      <dsp:spPr>
        <a:xfrm rot="5400000">
          <a:off x="5173371" y="680725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Access to qualified antimicrobial medicines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Animal health</a:t>
          </a:r>
        </a:p>
      </dsp:txBody>
      <dsp:txXfrm rot="-5400000">
        <a:off x="2929286" y="2959932"/>
        <a:ext cx="5172497" cy="649205"/>
      </dsp:txXfrm>
    </dsp:sp>
    <dsp:sp modelId="{4EB8DACB-AC72-674F-B63E-97405F1ADA5D}">
      <dsp:nvSpPr>
        <dsp:cNvPr id="0" name=""/>
        <dsp:cNvSpPr/>
      </dsp:nvSpPr>
      <dsp:spPr>
        <a:xfrm>
          <a:off x="0" y="2834879"/>
          <a:ext cx="2929285" cy="899308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4. </a:t>
          </a:r>
          <a:r>
            <a:rPr lang="en-GB" sz="1400" b="1" kern="1200" dirty="0">
              <a:solidFill>
                <a:srgbClr val="FFFF00"/>
              </a:solidFill>
              <a:latin typeface="Calibri"/>
              <a:ea typeface="+mn-ea"/>
              <a:cs typeface="+mn-cs"/>
            </a:rPr>
            <a:t>Optimize the use of antimicrobial </a:t>
          </a: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medicines</a:t>
          </a:r>
          <a:endParaRPr lang="en-US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901" y="2878780"/>
        <a:ext cx="2841483" cy="811506"/>
      </dsp:txXfrm>
    </dsp:sp>
    <dsp:sp modelId="{DE05A47A-35F1-5945-BB6D-A14A7074995E}">
      <dsp:nvSpPr>
        <dsp:cNvPr id="0" name=""/>
        <dsp:cNvSpPr/>
      </dsp:nvSpPr>
      <dsp:spPr>
        <a:xfrm rot="5400000">
          <a:off x="5173371" y="1624999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Measuring the burden of AMR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Assessing investment needs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Establishing procedures for participation</a:t>
          </a:r>
        </a:p>
      </dsp:txBody>
      <dsp:txXfrm rot="-5400000">
        <a:off x="2929286" y="3904206"/>
        <a:ext cx="5172497" cy="649205"/>
      </dsp:txXfrm>
    </dsp:sp>
    <dsp:sp modelId="{4454A030-8C4F-D842-B9A6-F9A622173CF6}">
      <dsp:nvSpPr>
        <dsp:cNvPr id="0" name=""/>
        <dsp:cNvSpPr/>
      </dsp:nvSpPr>
      <dsp:spPr>
        <a:xfrm>
          <a:off x="0" y="3779154"/>
          <a:ext cx="2929285" cy="899308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 Ensure sustainable investment in countering antimicrobial resistance</a:t>
          </a:r>
        </a:p>
      </dsp:txBody>
      <dsp:txXfrm>
        <a:off x="43901" y="3823055"/>
        <a:ext cx="2841483" cy="8115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2E16A-732E-2A43-B4BB-4187B3028915}">
      <dsp:nvSpPr>
        <dsp:cNvPr id="0" name=""/>
        <dsp:cNvSpPr/>
      </dsp:nvSpPr>
      <dsp:spPr>
        <a:xfrm rot="5400000">
          <a:off x="5173371" y="-2152097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Risk communication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Education</a:t>
          </a:r>
        </a:p>
      </dsp:txBody>
      <dsp:txXfrm rot="-5400000">
        <a:off x="2929286" y="127109"/>
        <a:ext cx="5172497" cy="649205"/>
      </dsp:txXfrm>
    </dsp:sp>
    <dsp:sp modelId="{0EFE20A6-F4B5-BB45-BA51-A3047E4A8D2E}">
      <dsp:nvSpPr>
        <dsp:cNvPr id="0" name=""/>
        <dsp:cNvSpPr/>
      </dsp:nvSpPr>
      <dsp:spPr>
        <a:xfrm>
          <a:off x="0" y="2056"/>
          <a:ext cx="2929285" cy="899308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1. Improve awareness and understanding of AMR</a:t>
          </a:r>
          <a:endParaRPr lang="en-US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901" y="45957"/>
        <a:ext cx="2841483" cy="811506"/>
      </dsp:txXfrm>
    </dsp:sp>
    <dsp:sp modelId="{E78BEE9C-17E9-9343-84D8-9DE1C4E9DAE8}">
      <dsp:nvSpPr>
        <dsp:cNvPr id="0" name=""/>
        <dsp:cNvSpPr/>
      </dsp:nvSpPr>
      <dsp:spPr>
        <a:xfrm rot="5400000">
          <a:off x="5173371" y="-1207823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National AMR surveillance system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Laboratory capacities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Research and development</a:t>
          </a:r>
        </a:p>
      </dsp:txBody>
      <dsp:txXfrm rot="-5400000">
        <a:off x="2929286" y="1071383"/>
        <a:ext cx="5172497" cy="649205"/>
      </dsp:txXfrm>
    </dsp:sp>
    <dsp:sp modelId="{EE1BAE1B-FC76-1E44-AE96-F6C74B95B62E}">
      <dsp:nvSpPr>
        <dsp:cNvPr id="0" name=""/>
        <dsp:cNvSpPr/>
      </dsp:nvSpPr>
      <dsp:spPr>
        <a:xfrm>
          <a:off x="0" y="946331"/>
          <a:ext cx="2929285" cy="899308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2. Strengthen knowledge through surveillance and research</a:t>
          </a:r>
          <a:endParaRPr lang="en-US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901" y="990232"/>
        <a:ext cx="2841483" cy="811506"/>
      </dsp:txXfrm>
    </dsp:sp>
    <dsp:sp modelId="{78B0EA19-3545-124B-B288-39D4211C3E89}">
      <dsp:nvSpPr>
        <dsp:cNvPr id="0" name=""/>
        <dsp:cNvSpPr/>
      </dsp:nvSpPr>
      <dsp:spPr>
        <a:xfrm rot="5400000">
          <a:off x="5173371" y="-266484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IPC in health care 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(incl. liaison with WASH)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u="sng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Community level </a:t>
          </a: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prevention (incl. liaison with WASH)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Animal health</a:t>
          </a:r>
        </a:p>
      </dsp:txBody>
      <dsp:txXfrm rot="-5400000">
        <a:off x="2929286" y="2012722"/>
        <a:ext cx="5172497" cy="649205"/>
      </dsp:txXfrm>
    </dsp:sp>
    <dsp:sp modelId="{9E1F5D25-30FF-4D44-9E43-3848989685BD}">
      <dsp:nvSpPr>
        <dsp:cNvPr id="0" name=""/>
        <dsp:cNvSpPr/>
      </dsp:nvSpPr>
      <dsp:spPr>
        <a:xfrm>
          <a:off x="0" y="1890605"/>
          <a:ext cx="2929285" cy="899308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3. Reduce the incidence of infection through effective </a:t>
          </a:r>
          <a:r>
            <a:rPr lang="en-GB" sz="1400" b="1" kern="1200" dirty="0">
              <a:solidFill>
                <a:srgbClr val="FFFF00"/>
              </a:solidFill>
              <a:latin typeface="Calibri"/>
              <a:ea typeface="+mn-ea"/>
              <a:cs typeface="+mn-cs"/>
            </a:rPr>
            <a:t>sanitation, hygiene </a:t>
          </a: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and </a:t>
          </a:r>
          <a:r>
            <a:rPr lang="en-GB" sz="1400" b="1" kern="1200" dirty="0">
              <a:solidFill>
                <a:srgbClr val="FFFF00"/>
              </a:solidFill>
              <a:latin typeface="Calibri"/>
              <a:ea typeface="+mn-ea"/>
              <a:cs typeface="+mn-cs"/>
            </a:rPr>
            <a:t>infection prevention measures</a:t>
          </a:r>
          <a:endParaRPr lang="en-US" sz="1400" b="1" kern="1200" dirty="0">
            <a:solidFill>
              <a:srgbClr val="FFFF00"/>
            </a:solidFill>
            <a:latin typeface="Calibri"/>
            <a:ea typeface="+mn-ea"/>
            <a:cs typeface="+mn-cs"/>
          </a:endParaRPr>
        </a:p>
      </dsp:txBody>
      <dsp:txXfrm>
        <a:off x="43901" y="1934506"/>
        <a:ext cx="2841483" cy="811506"/>
      </dsp:txXfrm>
    </dsp:sp>
    <dsp:sp modelId="{4755D9FD-94AA-B944-98EF-A793CA2C6D90}">
      <dsp:nvSpPr>
        <dsp:cNvPr id="0" name=""/>
        <dsp:cNvSpPr/>
      </dsp:nvSpPr>
      <dsp:spPr>
        <a:xfrm rot="5400000">
          <a:off x="5173371" y="680725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Access to qualified antimicrobial medicines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Animal health</a:t>
          </a:r>
        </a:p>
      </dsp:txBody>
      <dsp:txXfrm rot="-5400000">
        <a:off x="2929286" y="2959932"/>
        <a:ext cx="5172497" cy="649205"/>
      </dsp:txXfrm>
    </dsp:sp>
    <dsp:sp modelId="{4EB8DACB-AC72-674F-B63E-97405F1ADA5D}">
      <dsp:nvSpPr>
        <dsp:cNvPr id="0" name=""/>
        <dsp:cNvSpPr/>
      </dsp:nvSpPr>
      <dsp:spPr>
        <a:xfrm>
          <a:off x="0" y="2834879"/>
          <a:ext cx="2929285" cy="899308"/>
        </a:xfrm>
        <a:prstGeom prst="roundRect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4. </a:t>
          </a:r>
          <a:r>
            <a:rPr lang="en-GB" sz="1400" b="1" kern="1200" dirty="0">
              <a:solidFill>
                <a:srgbClr val="FFFF00"/>
              </a:solidFill>
              <a:latin typeface="Calibri"/>
              <a:ea typeface="+mn-ea"/>
              <a:cs typeface="+mn-cs"/>
            </a:rPr>
            <a:t>Optimize the use of antimicrobial </a:t>
          </a:r>
          <a:r>
            <a:rPr lang="en-GB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medicines</a:t>
          </a:r>
          <a:endParaRPr lang="en-US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901" y="2878780"/>
        <a:ext cx="2841483" cy="811506"/>
      </dsp:txXfrm>
    </dsp:sp>
    <dsp:sp modelId="{DE05A47A-35F1-5945-BB6D-A14A7074995E}">
      <dsp:nvSpPr>
        <dsp:cNvPr id="0" name=""/>
        <dsp:cNvSpPr/>
      </dsp:nvSpPr>
      <dsp:spPr>
        <a:xfrm rot="5400000">
          <a:off x="5173371" y="1624999"/>
          <a:ext cx="719447" cy="5207618"/>
        </a:xfrm>
        <a:prstGeom prst="round2SameRect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Measuring the burden of AMR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Assessing investment needs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Establishing procedures for participation</a:t>
          </a:r>
        </a:p>
      </dsp:txBody>
      <dsp:txXfrm rot="-5400000">
        <a:off x="2929286" y="3904206"/>
        <a:ext cx="5172497" cy="649205"/>
      </dsp:txXfrm>
    </dsp:sp>
    <dsp:sp modelId="{4454A030-8C4F-D842-B9A6-F9A622173CF6}">
      <dsp:nvSpPr>
        <dsp:cNvPr id="0" name=""/>
        <dsp:cNvSpPr/>
      </dsp:nvSpPr>
      <dsp:spPr>
        <a:xfrm>
          <a:off x="0" y="3779154"/>
          <a:ext cx="2929285" cy="899308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5. Ensure sustainable investment in countering antimicrobial resistance</a:t>
          </a:r>
        </a:p>
      </dsp:txBody>
      <dsp:txXfrm>
        <a:off x="43901" y="3823055"/>
        <a:ext cx="2841483" cy="8115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DDF66-EEB1-41F2-883D-030D0E953080}">
      <dsp:nvSpPr>
        <dsp:cNvPr id="0" name=""/>
        <dsp:cNvSpPr/>
      </dsp:nvSpPr>
      <dsp:spPr>
        <a:xfrm>
          <a:off x="0" y="0"/>
          <a:ext cx="8458199" cy="2222420"/>
        </a:xfrm>
        <a:prstGeom prst="roundRect">
          <a:avLst>
            <a:gd name="adj" fmla="val 10000"/>
          </a:avLst>
        </a:prstGeom>
        <a:solidFill>
          <a:srgbClr val="FF9900">
            <a:alpha val="90000"/>
          </a:srgb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6630C-BF86-4052-A337-170428384C09}">
      <dsp:nvSpPr>
        <dsp:cNvPr id="0" name=""/>
        <dsp:cNvSpPr/>
      </dsp:nvSpPr>
      <dsp:spPr>
        <a:xfrm>
          <a:off x="257760" y="296322"/>
          <a:ext cx="1432524" cy="16297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3000" b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C198B-9794-4DF7-9D87-1E0D7C44CB74}">
      <dsp:nvSpPr>
        <dsp:cNvPr id="0" name=""/>
        <dsp:cNvSpPr/>
      </dsp:nvSpPr>
      <dsp:spPr>
        <a:xfrm rot="10800000">
          <a:off x="257760" y="2222420"/>
          <a:ext cx="1432524" cy="2716291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>
              <a:solidFill>
                <a:schemeClr val="bg1"/>
              </a:solidFill>
            </a:rPr>
            <a:t>Antibiotic stewardship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solidFill>
                <a:schemeClr val="bg1"/>
              </a:solidFill>
            </a:rPr>
            <a:t>Monitoring of prudent use antibiotics</a:t>
          </a:r>
          <a:endParaRPr lang="en-US" sz="1200" b="1" kern="1200" dirty="0">
            <a:solidFill>
              <a:schemeClr val="bg1"/>
            </a:solidFill>
          </a:endParaRPr>
        </a:p>
      </dsp:txBody>
      <dsp:txXfrm rot="10800000">
        <a:off x="301815" y="2222420"/>
        <a:ext cx="1344414" cy="2672236"/>
      </dsp:txXfrm>
    </dsp:sp>
    <dsp:sp modelId="{DA900C25-DAFC-41A7-841D-C16E27B3486A}">
      <dsp:nvSpPr>
        <dsp:cNvPr id="0" name=""/>
        <dsp:cNvSpPr/>
      </dsp:nvSpPr>
      <dsp:spPr>
        <a:xfrm>
          <a:off x="1833538" y="296322"/>
          <a:ext cx="1432524" cy="16297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C19E1-F757-40FD-899C-D36C8CB02B6E}">
      <dsp:nvSpPr>
        <dsp:cNvPr id="0" name=""/>
        <dsp:cNvSpPr/>
      </dsp:nvSpPr>
      <dsp:spPr>
        <a:xfrm rot="10800000">
          <a:off x="1840572" y="2222420"/>
          <a:ext cx="1432524" cy="2716291"/>
        </a:xfrm>
        <a:prstGeom prst="round2SameRect">
          <a:avLst>
            <a:gd name="adj1" fmla="val 10500"/>
            <a:gd name="adj2" fmla="val 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200" b="1" kern="1200" dirty="0">
              <a:solidFill>
                <a:schemeClr val="tx1"/>
              </a:solidFill>
            </a:rPr>
            <a:t>Triage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100" b="0" kern="1200" dirty="0">
              <a:solidFill>
                <a:schemeClr val="tx1"/>
              </a:solidFill>
            </a:rPr>
            <a:t>and identification by screening of known/suspected patients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GB" sz="1200" b="1" kern="1200" dirty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200" b="1" kern="1200" dirty="0">
              <a:solidFill>
                <a:schemeClr val="tx1"/>
              </a:solidFill>
            </a:rPr>
            <a:t>Isolation of patient with contact precautions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GB" sz="700" b="0" kern="1200" dirty="0">
            <a:solidFill>
              <a:schemeClr val="tx1"/>
            </a:solidFill>
          </a:endParaRPr>
        </a:p>
      </dsp:txBody>
      <dsp:txXfrm rot="10800000">
        <a:off x="1884627" y="2222420"/>
        <a:ext cx="1344414" cy="2672236"/>
      </dsp:txXfrm>
    </dsp:sp>
    <dsp:sp modelId="{C0A48F78-6A72-41F7-AB0E-AD874D88DB59}">
      <dsp:nvSpPr>
        <dsp:cNvPr id="0" name=""/>
        <dsp:cNvSpPr/>
      </dsp:nvSpPr>
      <dsp:spPr>
        <a:xfrm>
          <a:off x="3512837" y="296322"/>
          <a:ext cx="1432524" cy="16297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D555B-662A-437E-B65A-10CCDBFB5F79}">
      <dsp:nvSpPr>
        <dsp:cNvPr id="0" name=""/>
        <dsp:cNvSpPr/>
      </dsp:nvSpPr>
      <dsp:spPr>
        <a:xfrm rot="10800000">
          <a:off x="3409315" y="2222420"/>
          <a:ext cx="1639567" cy="2716291"/>
        </a:xfrm>
        <a:prstGeom prst="round2SameRect">
          <a:avLst>
            <a:gd name="adj1" fmla="val 10500"/>
            <a:gd name="adj2" fmla="val 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AU" sz="1200" b="1" kern="1200" dirty="0">
              <a:solidFill>
                <a:schemeClr val="tx1"/>
              </a:solidFill>
            </a:rPr>
            <a:t>Cleaning and/or disinfection of environment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AU" sz="1200" b="1" kern="1200" dirty="0">
            <a:solidFill>
              <a:schemeClr val="tx1"/>
            </a:solidFill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AU" sz="1200" b="1" kern="1200" dirty="0">
              <a:solidFill>
                <a:schemeClr val="tx1"/>
              </a:solidFill>
            </a:rPr>
            <a:t>Decontamination 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AU" sz="1200" b="1" kern="1200" dirty="0">
              <a:solidFill>
                <a:schemeClr val="tx1"/>
              </a:solidFill>
            </a:rPr>
            <a:t>Items and equipment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AU" sz="1200" b="1" kern="1200" dirty="0">
            <a:solidFill>
              <a:schemeClr val="tx1"/>
            </a:solidFill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AU" sz="1200" b="1" kern="1200" dirty="0">
              <a:solidFill>
                <a:schemeClr val="tx1"/>
              </a:solidFill>
            </a:rPr>
            <a:t>Use of aseptic technique </a:t>
          </a:r>
          <a:endParaRPr lang="en-US" sz="1200" b="1" kern="1200" dirty="0">
            <a:solidFill>
              <a:schemeClr val="tx1"/>
            </a:solidFill>
          </a:endParaRPr>
        </a:p>
      </dsp:txBody>
      <dsp:txXfrm rot="10800000">
        <a:off x="3459737" y="2222420"/>
        <a:ext cx="1538723" cy="2665869"/>
      </dsp:txXfrm>
    </dsp:sp>
    <dsp:sp modelId="{54D191F0-DB9B-46CE-9934-9B7C66348685}">
      <dsp:nvSpPr>
        <dsp:cNvPr id="0" name=""/>
        <dsp:cNvSpPr/>
      </dsp:nvSpPr>
      <dsp:spPr>
        <a:xfrm>
          <a:off x="5192135" y="296322"/>
          <a:ext cx="1432524" cy="16297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18000" r="-1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6C648-4173-431A-9267-291816EC74AC}">
      <dsp:nvSpPr>
        <dsp:cNvPr id="0" name=""/>
        <dsp:cNvSpPr/>
      </dsp:nvSpPr>
      <dsp:spPr>
        <a:xfrm rot="10800000">
          <a:off x="5192135" y="2222420"/>
          <a:ext cx="1432524" cy="2716291"/>
        </a:xfrm>
        <a:prstGeom prst="round2SameRect">
          <a:avLst>
            <a:gd name="adj1" fmla="val 10500"/>
            <a:gd name="adj2" fmla="val 0"/>
          </a:avLst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>
              <a:solidFill>
                <a:schemeClr val="tx1"/>
              </a:solidFill>
            </a:rPr>
            <a:t>Education &amp; training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>
              <a:solidFill>
                <a:schemeClr val="tx1"/>
              </a:solidFill>
            </a:rPr>
            <a:t>of medical all healthcare workers in IPC and medical staff on Antibiotic prescribing</a:t>
          </a:r>
        </a:p>
      </dsp:txBody>
      <dsp:txXfrm rot="10800000">
        <a:off x="5236190" y="2222420"/>
        <a:ext cx="1344414" cy="2672236"/>
      </dsp:txXfrm>
    </dsp:sp>
    <dsp:sp modelId="{E8FDBE42-3E89-42A1-B13A-A678D37C5331}">
      <dsp:nvSpPr>
        <dsp:cNvPr id="0" name=""/>
        <dsp:cNvSpPr/>
      </dsp:nvSpPr>
      <dsp:spPr>
        <a:xfrm>
          <a:off x="6767913" y="296322"/>
          <a:ext cx="1432524" cy="162977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11000" r="-1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89CB2-BFC4-4475-A3CD-6800161B8E57}">
      <dsp:nvSpPr>
        <dsp:cNvPr id="0" name=""/>
        <dsp:cNvSpPr/>
      </dsp:nvSpPr>
      <dsp:spPr>
        <a:xfrm rot="10800000">
          <a:off x="6767913" y="2222420"/>
          <a:ext cx="1432524" cy="2716291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>
              <a:solidFill>
                <a:schemeClr val="bg1"/>
              </a:solidFill>
            </a:rPr>
            <a:t>Surveillance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u="none" kern="1200" dirty="0">
              <a:solidFill>
                <a:schemeClr val="bg1"/>
              </a:solidFill>
            </a:rPr>
            <a:t>Antibiotic resistant bacteria and HAIs  </a:t>
          </a:r>
          <a:r>
            <a:rPr lang="en-GB" sz="1200" b="1" kern="1200" dirty="0">
              <a:solidFill>
                <a:schemeClr val="bg1"/>
              </a:solidFill>
            </a:rPr>
            <a:t>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b="1" kern="1200" dirty="0">
              <a:solidFill>
                <a:schemeClr val="bg1"/>
              </a:solidFill>
            </a:rPr>
            <a:t>Monitoring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u="none" kern="1200" dirty="0">
              <a:solidFill>
                <a:schemeClr val="bg1"/>
              </a:solidFill>
            </a:rPr>
            <a:t>of IPC practices</a:t>
          </a:r>
          <a:endParaRPr lang="en-GB" sz="1200" b="1" kern="1200" dirty="0">
            <a:solidFill>
              <a:schemeClr val="bg1"/>
            </a:solidFill>
          </a:endParaRP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200" b="1" u="sng" kern="1200" dirty="0">
            <a:solidFill>
              <a:schemeClr val="tx1"/>
            </a:solidFill>
          </a:endParaRPr>
        </a:p>
      </dsp:txBody>
      <dsp:txXfrm rot="10800000">
        <a:off x="6811968" y="2222420"/>
        <a:ext cx="1344414" cy="2672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B8B90E2-0E66-4509-B02D-4F972B761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15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8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F002F7D-E8A3-44DC-98DC-7CD784F57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65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/>
              <a:t>Human and animal misuse-over use are driving AMR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44563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World Health Organization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445630">
              <a:defRPr/>
            </a:pPr>
            <a:fld id="{B9F4371E-E461-4750-8704-A1F4235C8C7A}" type="datetime3">
              <a:rPr lang="en-US">
                <a:solidFill>
                  <a:prstClr val="black"/>
                </a:solidFill>
                <a:latin typeface="Calibri"/>
              </a:rPr>
              <a:pPr defTabSz="445630">
                <a:defRPr/>
              </a:pPr>
              <a:t>11 March 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5630">
              <a:defRPr/>
            </a:pPr>
            <a:fld id="{733986F8-98A9-4D64-A540-4F9ABC4FB26F}" type="slidenum">
              <a:rPr lang="en-US">
                <a:solidFill>
                  <a:prstClr val="black"/>
                </a:solidFill>
                <a:latin typeface="Calibri"/>
              </a:rPr>
              <a:pPr defTabSz="445630"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86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BC110A-CBAE-9640-AC97-958CB634B5C3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57346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Text Box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476"/>
              </a:spcBef>
              <a:defRPr/>
            </a:pPr>
            <a:endParaRPr lang="en-US"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59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7E1028-77C7-4D57-B246-3D05575B9C08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186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70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and infection Prevention and control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7E1028-77C7-4D57-B246-3D05575B9C08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499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43038" y="654050"/>
            <a:ext cx="4356100" cy="3268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32">
              <a:defRPr/>
            </a:pPr>
            <a:r>
              <a:rPr lang="en-GB" sz="1600" b="1"/>
              <a:t>This slide summarizes </a:t>
            </a:r>
            <a:r>
              <a:rPr lang="en-GB" sz="1600" b="1" dirty="0"/>
              <a:t>the list of AMR. However, my purpose of today’s presentation, I will concentrate only on Gram negative organisms </a:t>
            </a:r>
            <a:r>
              <a:rPr lang="en-GB" sz="1600" b="1" dirty="0">
                <a:solidFill>
                  <a:srgbClr val="0070C0"/>
                </a:solidFill>
              </a:rPr>
              <a:t> esp. </a:t>
            </a:r>
            <a:r>
              <a:rPr lang="en-GB" sz="1600" b="1" u="sng" dirty="0" err="1">
                <a:solidFill>
                  <a:srgbClr val="C00000"/>
                </a:solidFill>
              </a:rPr>
              <a:t>carbapenem</a:t>
            </a:r>
            <a:r>
              <a:rPr lang="en-GB" sz="1600" b="1" u="sng" dirty="0">
                <a:solidFill>
                  <a:srgbClr val="C00000"/>
                </a:solidFill>
              </a:rPr>
              <a:t>-resistant Enterobacteriaceae (CRE)</a:t>
            </a:r>
          </a:p>
          <a:p>
            <a:pPr defTabSz="914332">
              <a:defRPr/>
            </a:pPr>
            <a:endParaRPr lang="en-GB" sz="16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E7743-0530-4CA3-B7B8-7916D3EEE467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216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 spread of NDM illustrates that antibiotic resistance is a public health problem that transcends national borders and will require international cooperation between health authorities if it is to be controlled.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4ECFC-207A-4244-8C69-69296D040E18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27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 spread of NDM illustrates that antibiotic resistance is a public health problem that transcends national borders and will require international cooperation between health authorities if it is to be controlled.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4ECFC-207A-4244-8C69-69296D040E18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27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66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8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97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11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97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xmlns="" id="{56143B24-945D-46CE-A2E5-44C7596E8B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xmlns="" id="{3408AA48-C503-43A0-8817-CDDAA6A6A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xmlns="" id="{72A45803-3CCC-41AD-BCA7-929DBD2811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95" indent="-28572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915" indent="-22858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81" indent="-22858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248" indent="-22858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414" indent="-2285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579" indent="-2285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746" indent="-2285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912" indent="-2285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62B0E7B-630A-4A5E-9113-04A1C8EB0EFE}" type="slidenum">
              <a:rPr lang="en-GB" altLang="en-US" sz="1200">
                <a:latin typeface="Arial" panose="020B0604020202020204" pitchFamily="34" charset="0"/>
              </a:rPr>
              <a:pPr eaLnBrk="1" hangingPunct="1"/>
              <a:t>38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xmlns="" id="{29F88A46-0B23-421A-A8D4-5C1BD4162D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xmlns="" id="{5E01F047-BD09-404E-8EE2-B7CC07F66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xmlns="" id="{CE93A086-6DCD-4CD6-8338-5A8024E4A3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6872" indent="-275720"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2881" indent="-220576"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44033" indent="-220576"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85185" indent="-220576" eaLnBrk="0" hangingPunct="0"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26338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67490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08642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9794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A188F6F-8488-42AE-BA0D-3D495E350C3F}" type="slidenum">
              <a:rPr lang="en-GB" altLang="en-US" sz="1200">
                <a:latin typeface="Arial" panose="020B0604020202020204" pitchFamily="34" charset="0"/>
              </a:rPr>
              <a:pPr eaLnBrk="1" hangingPunct="1"/>
              <a:t>40</a:t>
            </a:fld>
            <a:endParaRPr lang="en-GB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65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7E1028-77C7-4D57-B246-3D05575B9C08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922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dirty="0"/>
              <a:t>Human and animal misuse-over use are driving AMR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44563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World Health Organization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445630">
              <a:defRPr/>
            </a:pPr>
            <a:fld id="{B9F4371E-E461-4750-8704-A1F4235C8C7A}" type="datetime3">
              <a:rPr lang="en-US">
                <a:solidFill>
                  <a:prstClr val="black"/>
                </a:solidFill>
                <a:latin typeface="Calibri"/>
              </a:rPr>
              <a:pPr defTabSz="445630">
                <a:defRPr/>
              </a:pPr>
              <a:t>11 March 2019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5630">
              <a:defRPr/>
            </a:pPr>
            <a:fld id="{733986F8-98A9-4D64-A540-4F9ABC4FB26F}" type="slidenum">
              <a:rPr lang="en-US">
                <a:solidFill>
                  <a:prstClr val="black"/>
                </a:solidFill>
                <a:latin typeface="Calibri"/>
              </a:rPr>
              <a:pPr defTabSz="445630">
                <a:defRPr/>
              </a:pPr>
              <a:t>47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9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1500 total papers</a:t>
            </a:r>
            <a:r>
              <a:rPr lang="en-GB" baseline="0" dirty="0"/>
              <a:t> . 34 were included in the review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7E1028-77C7-4D57-B246-3D05575B9C08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14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61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IPC occupies a unique position in the field of patient safety and quality of care, as it is universally relevant to every health worker and patient, at every health care interaction</a:t>
            </a:r>
            <a:endParaRPr lang="en-GB" dirty="0"/>
          </a:p>
          <a:p>
            <a:pPr>
              <a:spcBef>
                <a:spcPts val="600"/>
              </a:spcBef>
            </a:pPr>
            <a:r>
              <a:rPr lang="en-US" dirty="0"/>
              <a:t>Without effective IPC it is impossible to achieve </a:t>
            </a:r>
            <a:r>
              <a:rPr lang="en-US" i="1" dirty="0"/>
              <a:t>quality</a:t>
            </a:r>
            <a:r>
              <a:rPr lang="en-US" dirty="0"/>
              <a:t> health care delivery and strong health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669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72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xmlns="" id="{8A898A2E-3876-49A1-8FD9-0964344430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5" indent="-28572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5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81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8" indent="-22858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14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9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46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12" indent="-2285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4FFF02-B3DA-4477-917A-2DE421BA0EC2}" type="slidenum">
              <a:rPr lang="it-IT" altLang="en-US"/>
              <a:pPr/>
              <a:t>58</a:t>
            </a:fld>
            <a:endParaRPr lang="it-IT" altLang="en-US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xmlns="" id="{E356E8A3-0880-41D0-9601-B166D6880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xmlns="" id="{89151F06-2D20-4126-9515-8D4484F925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>
                <a:latin typeface="Arial" panose="020B0604020202020204" pitchFamily="34" charset="0"/>
              </a:rPr>
              <a:t>After 15-30 seconds only, handrubbing is significantly more efficient than handwashing with plain soap and water, to reduce hand bacterial contamination.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9B030A-B5B8-4D58-B5B5-F13C985E8D74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46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38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Prevention is one of 5 fundamental elements of </a:t>
            </a:r>
            <a:r>
              <a:rPr lang="en-US" dirty="0">
                <a:solidFill>
                  <a:srgbClr val="336699"/>
                </a:solidFill>
              </a:rPr>
              <a:t>people centered &amp; integrated health services</a:t>
            </a:r>
          </a:p>
          <a:p>
            <a:r>
              <a:rPr lang="en-US" dirty="0">
                <a:latin typeface="+mn-lt"/>
              </a:rPr>
              <a:t>IPC prevents an voidable harm to both pts and HCWs that is HAIs, a universally relevant threat to anyone accessing health care</a:t>
            </a:r>
          </a:p>
          <a:p>
            <a:endParaRPr lang="en-GB" dirty="0">
              <a:latin typeface="+mn-lt"/>
            </a:endParaRPr>
          </a:p>
          <a:p>
            <a:r>
              <a:rPr lang="en-US" dirty="0">
                <a:latin typeface="+mn-lt"/>
              </a:rPr>
              <a:t>IPC is recognized as playing a strong role – with the emphasis on low</a:t>
            </a:r>
          </a:p>
          <a:p>
            <a:r>
              <a:rPr lang="en-US" dirty="0">
                <a:latin typeface="+mn-lt"/>
              </a:rPr>
              <a:t>cost interventions, applicable to all providing care, preventing microbial spread and</a:t>
            </a:r>
          </a:p>
          <a:p>
            <a:r>
              <a:rPr lang="en-US" dirty="0">
                <a:latin typeface="+mn-lt"/>
              </a:rPr>
              <a:t>therefore avoiding the need for antibiotic treatment.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3D6B6-C014-B346-B5FF-A06985210C5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2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02F7D-E8A3-44DC-98DC-7CD784F570E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5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1" dirty="0"/>
              <a:t>In order to address  this issue, the WHO did have a policy which was launched 15 years ago on 9/11 and therefore it went completely unnoticed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CE7743-0530-4CA3-B7B8-7916D3EEE467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615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7E1028-77C7-4D57-B246-3D05575B9C08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95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95" indent="-285729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15" indent="-2285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081" indent="-2285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48" indent="-22858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14" indent="-22858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579" indent="-22858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746" indent="-22858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12" indent="-228583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43A161-EA74-4537-AFBD-9D1C6FD7A5C8}" type="slidenum">
              <a:rPr lang="fr-FR" altLang="en-US"/>
              <a:pPr eaLnBrk="1" hangingPunct="1"/>
              <a:t>11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975299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7E1028-77C7-4D57-B246-3D05575B9C08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349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A5E10-E771-4A62-B6AD-99750BC3B0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43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DE8C7-B6BD-4297-BC61-BB46FF020D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8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7AF9BD-219E-46BB-A779-2691863A50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76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94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31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1" y="1800000"/>
            <a:ext cx="8424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4" y="1188003"/>
            <a:ext cx="6120000" cy="288925"/>
          </a:xfrm>
        </p:spPr>
        <p:txBody>
          <a:bodyPr lIns="18000" anchor="ctr">
            <a:normAutofit/>
          </a:bodyPr>
          <a:lstStyle>
            <a:lvl1pPr>
              <a:defRPr sz="1600" b="0" i="0">
                <a:solidFill>
                  <a:schemeClr val="tx1"/>
                </a:solidFill>
                <a:latin typeface="Arial Regular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5F25C-B8D8-45F9-9C80-5699EEACB709}" type="datetime1">
              <a:rPr lang="en-GB" noProof="0" smtClean="0"/>
              <a:t>11/03/2019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60000" y="6293651"/>
            <a:ext cx="8419774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44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7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376D5A-5196-4375-8996-F13881818B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89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CDE9F-7F39-4091-8096-0A66EE69C3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5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B096B-A8BE-4260-9F74-7A066CAFFE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3253D-924B-46A2-9C05-64E50D5882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0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705814-F7FC-47D2-9868-93855B3119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1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93122DF-5C2F-4031-AA93-82805792ED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4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46614-270A-437A-A460-7F9133ACE5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17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2D3AD0-64F7-4C68-BC92-1BC1249C4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77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7" r:id="rId1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rug_of_last_resort" TargetMode="Externa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5.png"/><Relationship Id="rId3" Type="http://schemas.openxmlformats.org/officeDocument/2006/relationships/image" Target="../media/image47.tiff"/><Relationship Id="rId7" Type="http://schemas.openxmlformats.org/officeDocument/2006/relationships/image" Target="../media/image51.svg"/><Relationship Id="rId12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2.tiff"/><Relationship Id="rId5" Type="http://schemas.openxmlformats.org/officeDocument/2006/relationships/image" Target="../media/image49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9BF9F-4B0E-4345-81E7-ECF2DD628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133600"/>
            <a:ext cx="8153400" cy="28406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4400" b="1" dirty="0">
                <a:solidFill>
                  <a:srgbClr val="C00000"/>
                </a:solidFill>
                <a:latin typeface="+mn-lt"/>
              </a:rPr>
              <a:t>Infection Prevention and Control (IPC)</a:t>
            </a:r>
            <a:br>
              <a:rPr lang="en-US" sz="4400" b="1" dirty="0">
                <a:solidFill>
                  <a:srgbClr val="C00000"/>
                </a:solidFill>
                <a:latin typeface="+mn-lt"/>
              </a:rPr>
            </a:br>
            <a:r>
              <a:rPr lang="en-US" sz="4400" b="1" dirty="0">
                <a:solidFill>
                  <a:srgbClr val="C00000"/>
                </a:solidFill>
                <a:latin typeface="+mn-lt"/>
              </a:rPr>
              <a:t>and </a:t>
            </a:r>
            <a:br>
              <a:rPr lang="en-US" sz="4400" b="1" dirty="0">
                <a:solidFill>
                  <a:srgbClr val="C00000"/>
                </a:solidFill>
                <a:latin typeface="+mn-lt"/>
              </a:rPr>
            </a:br>
            <a:r>
              <a:rPr lang="en-US" sz="4400" b="1" dirty="0">
                <a:solidFill>
                  <a:srgbClr val="C00000"/>
                </a:solidFill>
                <a:latin typeface="+mn-lt"/>
              </a:rPr>
              <a:t>Antimicrobial Resistant (AMR) 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3600" b="1" dirty="0">
                <a:solidFill>
                  <a:srgbClr val="C00000"/>
                </a:solidFill>
                <a:latin typeface="+mn-lt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3600" b="1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2800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+mn-lt"/>
              </a:rPr>
            </a:br>
            <a:endParaRPr lang="en-GB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AFEDEA68-2E3B-46A9-923C-B46994F1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257800"/>
            <a:ext cx="6858000" cy="572678"/>
          </a:xfrm>
        </p:spPr>
        <p:txBody>
          <a:bodyPr>
            <a:normAutofit/>
          </a:bodyPr>
          <a:lstStyle/>
          <a:p>
            <a:pPr algn="ctr"/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Nizam Damani </a:t>
            </a:r>
          </a:p>
        </p:txBody>
      </p:sp>
    </p:spTree>
    <p:extLst>
      <p:ext uri="{BB962C8B-B14F-4D97-AF65-F5344CB8AC3E}">
        <p14:creationId xmlns:p14="http://schemas.microsoft.com/office/powerpoint/2010/main" val="2712792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1337" y="611073"/>
            <a:ext cx="3657035" cy="503017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74696" y="587765"/>
            <a:ext cx="3657036" cy="5053485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5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en-GB" altLang="en-US" sz="3600"/>
              <a:t>Countries committed to addressing HAI</a:t>
            </a:r>
            <a:endParaRPr lang="en-US" altLang="en-US" sz="360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708400" y="6165850"/>
            <a:ext cx="3600450" cy="692150"/>
          </a:xfrm>
        </p:spPr>
        <p:txBody>
          <a:bodyPr>
            <a:normAutofit fontScale="55000" lnSpcReduction="20000"/>
          </a:bodyPr>
          <a:lstStyle/>
          <a:p>
            <a:pPr marL="0" indent="0" eaLnBrk="1" hangingPunct="1">
              <a:lnSpc>
                <a:spcPct val="90000"/>
              </a:lnSpc>
            </a:pPr>
            <a:r>
              <a:rPr lang="en-GB" altLang="en-US" sz="1200"/>
              <a:t>Countries committed in 2005-2006</a:t>
            </a:r>
          </a:p>
          <a:p>
            <a:pPr marL="0" indent="0" eaLnBrk="1" hangingPunct="1">
              <a:lnSpc>
                <a:spcPct val="90000"/>
              </a:lnSpc>
            </a:pPr>
            <a:endParaRPr lang="en-GB" altLang="en-US" sz="1200"/>
          </a:p>
          <a:p>
            <a:pPr marL="0" indent="0" eaLnBrk="1" hangingPunct="1">
              <a:lnSpc>
                <a:spcPct val="90000"/>
              </a:lnSpc>
            </a:pPr>
            <a:r>
              <a:rPr lang="en-GB" altLang="en-US" sz="1200"/>
              <a:t>Countries planning to commit in 2006</a:t>
            </a:r>
            <a:endParaRPr lang="en-US" altLang="en-US" sz="1200"/>
          </a:p>
        </p:txBody>
      </p:sp>
      <p:pic>
        <p:nvPicPr>
          <p:cNvPr id="47107" name="Picture 3" descr="world mapOctober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49" name="Rectangle 5"/>
          <p:cNvSpPr>
            <a:spLocks noChangeArrowheads="1"/>
          </p:cNvSpPr>
          <p:nvPr/>
        </p:nvSpPr>
        <p:spPr bwMode="auto">
          <a:xfrm>
            <a:off x="3492500" y="6524625"/>
            <a:ext cx="215900" cy="2159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46150" name="Rectangle 6"/>
          <p:cNvSpPr>
            <a:spLocks noChangeArrowheads="1"/>
          </p:cNvSpPr>
          <p:nvPr/>
        </p:nvSpPr>
        <p:spPr bwMode="auto">
          <a:xfrm>
            <a:off x="3492500" y="6165850"/>
            <a:ext cx="215900" cy="215900"/>
          </a:xfrm>
          <a:prstGeom prst="rect">
            <a:avLst/>
          </a:prstGeom>
          <a:solidFill>
            <a:srgbClr val="F5562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47111" name="Picture 7" descr="Videolinks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7934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52" name="Text Box 8"/>
          <p:cNvSpPr txBox="1">
            <a:spLocks noChangeArrowheads="1"/>
          </p:cNvSpPr>
          <p:nvPr/>
        </p:nvSpPr>
        <p:spPr bwMode="auto">
          <a:xfrm>
            <a:off x="4191000" y="257998"/>
            <a:ext cx="587837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Antimicrobial Resistance  </a:t>
            </a:r>
          </a:p>
          <a:p>
            <a:pPr algn="ctr">
              <a:defRPr/>
            </a:pP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Global action Plan 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69 World helath Assembly</a:t>
            </a: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28,May 2016 </a:t>
            </a:r>
            <a:endParaRPr 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WHO HQ, Geneva </a:t>
            </a:r>
            <a:r>
              <a: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888832" y="5989638"/>
            <a:ext cx="2928937" cy="642937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431B00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chemeClr val="bg1"/>
                </a:solidFill>
              </a:rPr>
              <a:t>Ministerial Pledges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-9526" y="-66980"/>
            <a:ext cx="2447925" cy="3398426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5060" name="Picture 4" descr="Image result for un general assembly 20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1768621"/>
            <a:ext cx="6714226" cy="44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91831"/>
            <a:ext cx="8077200" cy="885485"/>
          </a:xfrm>
          <a:prstGeom prst="rect">
            <a:avLst/>
          </a:prstGeom>
        </p:spPr>
      </p:pic>
      <p:pic>
        <p:nvPicPr>
          <p:cNvPr id="45058" name="Picture 2" descr="Logo Antimicrobial Resista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49" y="22012"/>
            <a:ext cx="7046259" cy="14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2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62200" y="609600"/>
            <a:ext cx="3970322" cy="5486400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5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 txBox="1">
            <a:spLocks/>
          </p:cNvSpPr>
          <p:nvPr/>
        </p:nvSpPr>
        <p:spPr bwMode="auto">
          <a:xfrm>
            <a:off x="168372" y="130"/>
            <a:ext cx="8876847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3295" tIns="133295" rIns="133295" bIns="0" numCol="1" anchor="ctr" anchorCtr="0" compatLnSpc="1">
            <a:prstTxWarp prst="textNoShape">
              <a:avLst/>
            </a:prstTxWarp>
          </a:bodyPr>
          <a:lstStyle>
            <a:lvl1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" charset="0"/>
                <a:cs typeface="Arial" charset="0"/>
              </a:defRPr>
            </a:lvl1pPr>
            <a:lvl2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defRPr>
            </a:lvl2pPr>
            <a:lvl3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defRPr>
            </a:lvl3pPr>
            <a:lvl4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defRPr>
            </a:lvl4pPr>
            <a:lvl5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E7C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E7C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E7C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E7C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9pPr>
          </a:lstStyle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AMR Global Action Plans &amp; National Action Plans</a:t>
            </a: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395539" y="1268760"/>
          <a:ext cx="813690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9783" y="767828"/>
            <a:ext cx="2547058" cy="351924"/>
          </a:xfrm>
          <a:prstGeom prst="rect">
            <a:avLst/>
          </a:prstGeom>
          <a:noFill/>
        </p:spPr>
        <p:txBody>
          <a:bodyPr wrap="none" lIns="89447" tIns="44720" rIns="89447" bIns="44720" rtlCol="0">
            <a:spAutoFit/>
          </a:bodyPr>
          <a:lstStyle/>
          <a:p>
            <a:pPr marL="0" marR="0" lvl="0" indent="0" algn="ctr" defTabSz="8944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Global strategic objectives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3289" y="784562"/>
            <a:ext cx="4568958" cy="351924"/>
          </a:xfrm>
          <a:prstGeom prst="rect">
            <a:avLst/>
          </a:prstGeom>
          <a:noFill/>
        </p:spPr>
        <p:txBody>
          <a:bodyPr wrap="none" lIns="89447" tIns="44720" rIns="89447" bIns="44720" rtlCol="0">
            <a:spAutoFit/>
          </a:bodyPr>
          <a:lstStyle/>
          <a:p>
            <a:pPr marL="0" marR="0" lvl="0" indent="0" algn="ctr" defTabSz="8944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Examples of key actions for national action plans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70442" y="3200400"/>
            <a:ext cx="8162001" cy="838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447" tIns="44720" rIns="89447" bIns="44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44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1D154D-B566-4DC5-8BC0-8DC984F6B0DD}"/>
              </a:ext>
            </a:extLst>
          </p:cNvPr>
          <p:cNvSpPr/>
          <p:nvPr/>
        </p:nvSpPr>
        <p:spPr bwMode="auto">
          <a:xfrm>
            <a:off x="370442" y="4114801"/>
            <a:ext cx="8162001" cy="838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447" tIns="44720" rIns="89447" bIns="44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44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22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76301"/>
            <a:ext cx="9144000" cy="488520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>Factors Contributing to Antimicrobial resistance (AMR)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82" y="878548"/>
            <a:ext cx="5070227" cy="518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2050663" y="1106425"/>
            <a:ext cx="241750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 bwMode="auto">
          <a:xfrm>
            <a:off x="1706863" y="1440874"/>
            <a:ext cx="1895319" cy="2216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892175" marR="0" lvl="0" indent="-312738" algn="l" defTabSz="1012825" rtl="0" eaLnBrk="1" fontAlgn="base" latinLnBrk="0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SzTx/>
              <a:buFont typeface="Arial" charset="0"/>
              <a:buChar char="–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987636" y="2757055"/>
            <a:ext cx="7620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892175" marR="0" lvl="0" indent="-312738" algn="l" defTabSz="1012825" rtl="0" eaLnBrk="1" fontAlgn="base" latinLnBrk="0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SzTx/>
              <a:buFont typeface="Arial" charset="0"/>
              <a:buChar char="–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xmlns="" id="{2D96931E-BF23-4049-A08D-9DE614CCB0E6}"/>
              </a:ext>
            </a:extLst>
          </p:cNvPr>
          <p:cNvSpPr/>
          <p:nvPr/>
        </p:nvSpPr>
        <p:spPr bwMode="auto">
          <a:xfrm>
            <a:off x="4826276" y="3622964"/>
            <a:ext cx="567760" cy="1517681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HCF transmission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xmlns="" id="{4A86C9B0-2320-44DF-BA4E-C3AA1CF66F18}"/>
              </a:ext>
            </a:extLst>
          </p:cNvPr>
          <p:cNvSpPr/>
          <p:nvPr/>
        </p:nvSpPr>
        <p:spPr bwMode="auto">
          <a:xfrm>
            <a:off x="6007192" y="3463545"/>
            <a:ext cx="567760" cy="1946656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Antibiotic Consumption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BA1FEE8-5FD5-4E43-A9F1-3B8FD1E598A4}"/>
              </a:ext>
            </a:extLst>
          </p:cNvPr>
          <p:cNvSpPr/>
          <p:nvPr/>
        </p:nvSpPr>
        <p:spPr bwMode="auto">
          <a:xfrm>
            <a:off x="1706863" y="838200"/>
            <a:ext cx="2761307" cy="416853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892175" marR="0" lvl="0" indent="-312738" algn="l" defTabSz="1012825" rtl="0" eaLnBrk="1" fontAlgn="base" latinLnBrk="0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SzTx/>
              <a:buFont typeface="Arial" charset="0"/>
              <a:buChar char="–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56CAAA-BBEC-49EB-806A-8E627CF4B63B}"/>
              </a:ext>
            </a:extLst>
          </p:cNvPr>
          <p:cNvSpPr/>
          <p:nvPr/>
        </p:nvSpPr>
        <p:spPr>
          <a:xfrm>
            <a:off x="254276" y="6412468"/>
            <a:ext cx="8584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Holmes AH, et al. </a:t>
            </a:r>
            <a:r>
              <a:rPr lang="en-GB" i="1" dirty="0">
                <a:solidFill>
                  <a:schemeClr val="bg1"/>
                </a:solidFill>
              </a:rPr>
              <a:t>Lancet</a:t>
            </a:r>
            <a:r>
              <a:rPr lang="en-GB" dirty="0">
                <a:solidFill>
                  <a:schemeClr val="bg1"/>
                </a:solidFill>
              </a:rPr>
              <a:t> 2016 Jan 9;387(10014):176-87.</a:t>
            </a:r>
          </a:p>
        </p:txBody>
      </p:sp>
    </p:spTree>
    <p:extLst>
      <p:ext uri="{BB962C8B-B14F-4D97-AF65-F5344CB8AC3E}">
        <p14:creationId xmlns:p14="http://schemas.microsoft.com/office/powerpoint/2010/main" val="14226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467544" y="6490202"/>
            <a:ext cx="2623132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  <a:buSzPct val="100000"/>
              <a:defRPr/>
            </a:pP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Wise </a:t>
            </a:r>
            <a:r>
              <a:rPr lang="en-GB" sz="1200" i="1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et al.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BMJ</a:t>
            </a:r>
            <a:r>
              <a:rPr lang="en-GB" sz="12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 1999; 317: 609-610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67544" y="332656"/>
            <a:ext cx="8352928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sz="4000" dirty="0">
                <a:solidFill>
                  <a:srgbClr val="C00000"/>
                </a:solidFill>
              </a:rPr>
              <a:t>A Sense of Perspective</a:t>
            </a:r>
          </a:p>
        </p:txBody>
      </p:sp>
      <p:pic>
        <p:nvPicPr>
          <p:cNvPr id="3" name="Picture 2" descr="circle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0" y="1772816"/>
            <a:ext cx="5672328" cy="399288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442864" y="1128381"/>
            <a:ext cx="1898393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rgbClr val="464645"/>
                </a:solidFill>
              </a:rPr>
              <a:t>WHERE USED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57322" y="3043794"/>
            <a:ext cx="3469476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chemeClr val="bg1"/>
                </a:solidFill>
              </a:rPr>
              <a:t>HUMAN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657322" y="2251706"/>
            <a:ext cx="3469476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7000" dirty="0">
                <a:solidFill>
                  <a:schemeClr val="bg1"/>
                </a:solidFill>
              </a:rPr>
              <a:t>50</a:t>
            </a:r>
            <a:r>
              <a:rPr lang="en-US" sz="3000" b="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657322" y="4843994"/>
            <a:ext cx="3469476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chemeClr val="bg1"/>
                </a:solidFill>
              </a:rPr>
              <a:t>ANIMAL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57322" y="4051906"/>
            <a:ext cx="3469476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7000" dirty="0">
                <a:solidFill>
                  <a:schemeClr val="bg1"/>
                </a:solidFill>
              </a:rPr>
              <a:t>50</a:t>
            </a:r>
            <a:r>
              <a:rPr lang="en-US" sz="3000" b="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241357" y="1806397"/>
            <a:ext cx="1702007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20</a:t>
            </a:r>
            <a:r>
              <a:rPr lang="en-US" sz="1600" b="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241357" y="2670493"/>
            <a:ext cx="1702007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80</a:t>
            </a:r>
            <a:r>
              <a:rPr lang="en-US" sz="1600" b="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241357" y="3822621"/>
            <a:ext cx="1702007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20</a:t>
            </a:r>
            <a:r>
              <a:rPr lang="en-US" sz="1600" b="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41357" y="4614709"/>
            <a:ext cx="1702007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600" dirty="0">
                <a:solidFill>
                  <a:schemeClr val="bg1"/>
                </a:solidFill>
              </a:rPr>
              <a:t>80</a:t>
            </a:r>
            <a:r>
              <a:rPr lang="en-US" sz="1600" b="0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241357" y="1128381"/>
            <a:ext cx="1702007" cy="633670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rgbClr val="464645"/>
                </a:solidFill>
              </a:rPr>
              <a:t>TYPES OF USE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516216" y="1157184"/>
            <a:ext cx="2304256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000" cap="all" dirty="0">
                <a:solidFill>
                  <a:srgbClr val="464645"/>
                </a:solidFill>
              </a:rPr>
              <a:t>Questionable use</a:t>
            </a: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6660232" y="2093288"/>
            <a:ext cx="2088232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5000" dirty="0">
                <a:solidFill>
                  <a:srgbClr val="464645"/>
                </a:solidFill>
              </a:rPr>
              <a:t>20-50</a:t>
            </a:r>
            <a:r>
              <a:rPr lang="en-US" sz="2000" b="0" dirty="0">
                <a:solidFill>
                  <a:srgbClr val="464645"/>
                </a:solidFill>
              </a:rPr>
              <a:t>%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6660232" y="4109512"/>
            <a:ext cx="2088232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5000" dirty="0">
                <a:solidFill>
                  <a:srgbClr val="464645"/>
                </a:solidFill>
              </a:rPr>
              <a:t>40-80</a:t>
            </a:r>
            <a:r>
              <a:rPr lang="en-US" sz="2000" b="0" dirty="0">
                <a:solidFill>
                  <a:srgbClr val="464645"/>
                </a:solidFill>
              </a:rPr>
              <a:t>%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6516216" y="2741360"/>
            <a:ext cx="2304256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000" cap="all" dirty="0">
                <a:solidFill>
                  <a:srgbClr val="464645"/>
                </a:solidFill>
              </a:rPr>
              <a:t>unnecessary</a:t>
            </a: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3923928" y="4973608"/>
            <a:ext cx="2304256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1600" cap="all" dirty="0">
                <a:solidFill>
                  <a:srgbClr val="FFFFFF"/>
                </a:solidFill>
              </a:rPr>
              <a:t>Prophylaxis/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1600" cap="all" dirty="0">
                <a:solidFill>
                  <a:srgbClr val="FFFFFF"/>
                </a:solidFill>
              </a:rPr>
              <a:t>growth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1600" cap="all" dirty="0">
                <a:solidFill>
                  <a:srgbClr val="FFFFFF"/>
                </a:solidFill>
              </a:rPr>
              <a:t>promotion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923928" y="3029392"/>
            <a:ext cx="2304256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1600" cap="all" dirty="0">
                <a:solidFill>
                  <a:schemeClr val="bg1"/>
                </a:solidFill>
              </a:rPr>
              <a:t>Community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3923928" y="2165296"/>
            <a:ext cx="2304256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1600" cap="all" dirty="0">
                <a:solidFill>
                  <a:schemeClr val="bg1"/>
                </a:solidFill>
              </a:rPr>
              <a:t>hospital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3923928" y="4181520"/>
            <a:ext cx="2304256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1600" cap="all" dirty="0">
                <a:solidFill>
                  <a:schemeClr val="bg1"/>
                </a:solidFill>
              </a:rPr>
              <a:t>therapeutic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6516216" y="4757584"/>
            <a:ext cx="2304256" cy="576064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B96"/>
                </a:solidFill>
                <a:effectLst/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2000" cap="all" dirty="0">
                <a:solidFill>
                  <a:srgbClr val="464645"/>
                </a:solidFill>
              </a:rPr>
              <a:t>Highly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sz="2000" cap="all" dirty="0">
                <a:solidFill>
                  <a:srgbClr val="464645"/>
                </a:solidFill>
              </a:rPr>
              <a:t>questionable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228184" y="2741360"/>
            <a:ext cx="43204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185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6228184" y="4829592"/>
            <a:ext cx="43204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2185B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4883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Use of antibiotic in Animals</a:t>
            </a:r>
            <a:br>
              <a:rPr lang="en-GB" dirty="0">
                <a:solidFill>
                  <a:srgbClr val="C00000"/>
                </a:solidFill>
              </a:rPr>
            </a:br>
            <a:r>
              <a:rPr lang="en-GB" dirty="0">
                <a:solidFill>
                  <a:srgbClr val="C00000"/>
                </a:solidFill>
              </a:rPr>
              <a:t> </a:t>
            </a:r>
            <a:endParaRPr lang="en-GB" dirty="0"/>
          </a:p>
        </p:txBody>
      </p:sp>
      <p:pic>
        <p:nvPicPr>
          <p:cNvPr id="40964" name="Picture 4" descr="Pigs at a factory f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57" y="1524000"/>
            <a:ext cx="4661887" cy="33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ADE02-0A7D-4F1C-861B-17C3548AC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947" y="1524000"/>
            <a:ext cx="4914900" cy="328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1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94389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Use of antibiotic in agriculture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39" y="848611"/>
            <a:ext cx="6400721" cy="5065070"/>
          </a:xfrm>
        </p:spPr>
      </p:pic>
      <p:sp>
        <p:nvSpPr>
          <p:cNvPr id="6" name="Rectangle 5"/>
          <p:cNvSpPr/>
          <p:nvPr/>
        </p:nvSpPr>
        <p:spPr>
          <a:xfrm>
            <a:off x="1308138" y="3371004"/>
            <a:ext cx="3168609" cy="27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4F4F4"/>
                </a:solidFill>
                <a:latin typeface="Roboto"/>
              </a:rPr>
              <a:t>Making a hole on the trunk of the tree</a:t>
            </a:r>
            <a:endParaRPr lang="en-GB" sz="1200" b="0" i="0" dirty="0">
              <a:solidFill>
                <a:srgbClr val="F4F4F4"/>
              </a:solidFill>
              <a:effectLst/>
              <a:latin typeface="Robot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8138" y="5565111"/>
            <a:ext cx="3168611" cy="27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4F4F4"/>
                </a:solidFill>
                <a:latin typeface="Roboto"/>
              </a:rPr>
              <a:t>Preparing the antibiotic container</a:t>
            </a:r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4508498" y="5595889"/>
            <a:ext cx="3232111" cy="27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4F4F4"/>
                </a:solidFill>
                <a:latin typeface="Roboto"/>
              </a:rPr>
              <a:t>Whole antibiotic injection set up like a drip !. 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4508499" y="3340226"/>
            <a:ext cx="3232111" cy="27699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4F4F4"/>
                </a:solidFill>
                <a:latin typeface="Roboto"/>
              </a:rPr>
              <a:t>Preparing the antibiotic container</a:t>
            </a:r>
            <a:endParaRPr lang="en-GB" sz="1200" b="0" i="0" dirty="0">
              <a:solidFill>
                <a:srgbClr val="F4F4F4"/>
              </a:solidFill>
              <a:effectLst/>
              <a:latin typeface="Roboto"/>
            </a:endParaRPr>
          </a:p>
        </p:txBody>
      </p:sp>
      <p:sp>
        <p:nvSpPr>
          <p:cNvPr id="2" name="Callout: Down Arrow 1"/>
          <p:cNvSpPr/>
          <p:nvPr/>
        </p:nvSpPr>
        <p:spPr bwMode="auto">
          <a:xfrm>
            <a:off x="5607085" y="3648003"/>
            <a:ext cx="1923267" cy="669097"/>
          </a:xfrm>
          <a:prstGeom prst="downArrowCallou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IV antibiotic drip</a:t>
            </a:r>
          </a:p>
        </p:txBody>
      </p:sp>
    </p:spTree>
    <p:extLst>
      <p:ext uri="{BB962C8B-B14F-4D97-AF65-F5344CB8AC3E}">
        <p14:creationId xmlns:p14="http://schemas.microsoft.com/office/powerpoint/2010/main" val="292910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asy-on-anti-microbial-paint-coat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0" y="2743200"/>
            <a:ext cx="3100387" cy="310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8" descr="Image result for hosp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815" y="3059558"/>
            <a:ext cx="5113749" cy="292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4" y="96093"/>
            <a:ext cx="5113749" cy="3042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8" y="533400"/>
            <a:ext cx="319383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3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5E2E239-315A-4F3E-A6EB-8158D20B6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893"/>
            <a:ext cx="9144000" cy="980728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</a:rPr>
              <a:t>HAIs: Unacceptable, avoidable harm to patients…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0E0CAF9-D48C-43F5-B5A6-D8014805C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33" y="1314894"/>
            <a:ext cx="8623737" cy="43513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i="1" dirty="0"/>
              <a:t>Certain types of incidents and harm have come to seem both unacceptable and potentially preventable. The clearest example in recent times </a:t>
            </a:r>
            <a:r>
              <a:rPr lang="en-US" sz="2000" i="1" dirty="0">
                <a:solidFill>
                  <a:srgbClr val="FF0000"/>
                </a:solidFill>
              </a:rPr>
              <a:t>is </a:t>
            </a:r>
            <a:r>
              <a:rPr lang="en-US" sz="2000" b="1" i="1" dirty="0">
                <a:solidFill>
                  <a:srgbClr val="FF0000"/>
                </a:solidFill>
              </a:rPr>
              <a:t>HEALTHCARE-ASSOCIATED INFECTION</a:t>
            </a:r>
            <a:r>
              <a:rPr lang="en-US" sz="2000" i="1" dirty="0"/>
              <a:t>, which </a:t>
            </a:r>
            <a:r>
              <a:rPr lang="en-US" sz="2000" b="1" i="1" dirty="0">
                <a:solidFill>
                  <a:srgbClr val="FF0000"/>
                </a:solidFill>
              </a:rPr>
              <a:t>IS</a:t>
            </a:r>
            <a:r>
              <a:rPr lang="en-US" sz="2000" i="1" dirty="0"/>
              <a:t> </a:t>
            </a:r>
            <a:r>
              <a:rPr lang="en-US" sz="2000" b="1" i="1" u="sng" dirty="0">
                <a:solidFill>
                  <a:srgbClr val="FF0000"/>
                </a:solidFill>
              </a:rPr>
              <a:t>NO LONGER VIEWED AS AN UNFORTUNATE SIDE EFFECT OF HEALTHCARE</a:t>
            </a:r>
            <a:r>
              <a:rPr lang="en-US" sz="2000" i="1" dirty="0">
                <a:solidFill>
                  <a:srgbClr val="FF0000"/>
                </a:solidFill>
              </a:rPr>
              <a:t>. </a:t>
            </a:r>
            <a:r>
              <a:rPr lang="en-US" sz="2000" i="1" dirty="0"/>
              <a:t>With increased understanding of underlying processes, mechanisms of transmission and methods of prevention, coupled with major public and regulatory pressure, </a:t>
            </a:r>
            <a:r>
              <a:rPr lang="en-US" sz="2000" b="1" i="1" dirty="0">
                <a:solidFill>
                  <a:srgbClr val="FF0000"/>
                </a:solidFill>
              </a:rPr>
              <a:t>such infections are becoming </a:t>
            </a:r>
            <a:r>
              <a:rPr lang="en-US" sz="2000" b="1" i="1" u="sng" dirty="0">
                <a:solidFill>
                  <a:srgbClr val="FF0000"/>
                </a:solidFill>
              </a:rPr>
              <a:t>UNACCEPTABLE</a:t>
            </a:r>
            <a:r>
              <a:rPr lang="en-US" sz="2000" b="1" i="1" dirty="0">
                <a:solidFill>
                  <a:srgbClr val="FF0000"/>
                </a:solidFill>
              </a:rPr>
              <a:t> TO BOTH </a:t>
            </a:r>
            <a:r>
              <a:rPr lang="en-US" sz="2000" b="1" i="1" u="sng" dirty="0">
                <a:solidFill>
                  <a:srgbClr val="FF0000"/>
                </a:solidFill>
              </a:rPr>
              <a:t>PATIENTS</a:t>
            </a:r>
            <a:r>
              <a:rPr lang="en-US" sz="2000" b="1" i="1" dirty="0">
                <a:solidFill>
                  <a:srgbClr val="FF0000"/>
                </a:solidFill>
              </a:rPr>
              <a:t> AND </a:t>
            </a:r>
            <a:r>
              <a:rPr lang="en-US" sz="2000" b="1" i="1" u="sng" dirty="0">
                <a:solidFill>
                  <a:srgbClr val="FF0000"/>
                </a:solidFill>
              </a:rPr>
              <a:t>PROFESSIONALS</a:t>
            </a:r>
            <a:r>
              <a:rPr lang="en-US" sz="2000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973CE8-076D-47ED-B865-F633AA748D8F}"/>
              </a:ext>
            </a:extLst>
          </p:cNvPr>
          <p:cNvSpPr txBox="1"/>
          <p:nvPr/>
        </p:nvSpPr>
        <p:spPr>
          <a:xfrm>
            <a:off x="152400" y="6371887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The measurement and monitoring of safety. </a:t>
            </a:r>
            <a:r>
              <a:rPr lang="en-US" dirty="0">
                <a:solidFill>
                  <a:schemeClr val="bg1"/>
                </a:solidFill>
              </a:rPr>
              <a:t>Health Foundation, London, UK, 2013</a:t>
            </a:r>
          </a:p>
        </p:txBody>
      </p:sp>
    </p:spTree>
    <p:extLst>
      <p:ext uri="{BB962C8B-B14F-4D97-AF65-F5344CB8AC3E}">
        <p14:creationId xmlns:p14="http://schemas.microsoft.com/office/powerpoint/2010/main" val="3859694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Image result for one heal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38766"/>
            <a:ext cx="5029200" cy="50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b="0" dirty="0">
                <a:solidFill>
                  <a:srgbClr val="C00000"/>
                </a:solidFill>
              </a:rPr>
              <a:t>One Health Triad</a:t>
            </a:r>
          </a:p>
        </p:txBody>
      </p:sp>
    </p:spTree>
    <p:extLst>
      <p:ext uri="{BB962C8B-B14F-4D97-AF65-F5344CB8AC3E}">
        <p14:creationId xmlns:p14="http://schemas.microsoft.com/office/powerpoint/2010/main" val="2432589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E4651D-D5BF-45C3-946D-567B9AFF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563" y="-381000"/>
            <a:ext cx="7543800" cy="1450757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C00000"/>
                </a:solidFill>
              </a:rPr>
              <a:t>Antimicrobial Resistance: a One Health Perspective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071A53-B740-4A7B-981A-26E0F8ED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AC0A1A95-EFEC-43D2-9632-8A97CDC6C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0" y="1056505"/>
            <a:ext cx="7543800" cy="519189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DB022C-04B6-4F4A-A7A3-DF67B5373E3A}"/>
              </a:ext>
            </a:extLst>
          </p:cNvPr>
          <p:cNvSpPr/>
          <p:nvPr/>
        </p:nvSpPr>
        <p:spPr>
          <a:xfrm>
            <a:off x="457200" y="6445640"/>
            <a:ext cx="4067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McEwen SA, eta al. </a:t>
            </a:r>
            <a:r>
              <a:rPr lang="en-GB" sz="1600" i="1" dirty="0" err="1">
                <a:solidFill>
                  <a:schemeClr val="bg1"/>
                </a:solidFill>
              </a:rPr>
              <a:t>Microbiol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i="1" dirty="0" err="1">
                <a:solidFill>
                  <a:schemeClr val="bg1"/>
                </a:solidFill>
              </a:rPr>
              <a:t>Spectr</a:t>
            </a:r>
            <a:r>
              <a:rPr lang="en-GB" sz="1600" i="1" dirty="0">
                <a:solidFill>
                  <a:schemeClr val="bg1"/>
                </a:solidFill>
              </a:rPr>
              <a:t> </a:t>
            </a:r>
            <a:r>
              <a:rPr lang="en-GB" sz="1600" dirty="0">
                <a:solidFill>
                  <a:schemeClr val="bg1"/>
                </a:solidFill>
              </a:rPr>
              <a:t>2018;6(2).</a:t>
            </a:r>
          </a:p>
        </p:txBody>
      </p:sp>
    </p:spTree>
    <p:extLst>
      <p:ext uri="{BB962C8B-B14F-4D97-AF65-F5344CB8AC3E}">
        <p14:creationId xmlns:p14="http://schemas.microsoft.com/office/powerpoint/2010/main" val="2605418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news.nationalgeographic.com/news/bigphotos/images/080124-drug-resistance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759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900" dirty="0"/>
              <a:t/>
            </a:r>
            <a:br>
              <a:rPr lang="en-US" sz="900" dirty="0"/>
            </a:br>
            <a:r>
              <a:rPr lang="en-US" sz="3600" dirty="0"/>
              <a:t>Birds spread antibiotic resistant bacteria everywhere</a:t>
            </a: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179388" y="5934075"/>
            <a:ext cx="30972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/>
              <a:t>Sjöund et al. Emerging Infectious Diseases 2008, 14: 70-72.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6945313" y="5805488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v-SE"/>
              <a:t>Photo: J Bonnedahl</a:t>
            </a:r>
          </a:p>
        </p:txBody>
      </p:sp>
    </p:spTree>
    <p:extLst>
      <p:ext uri="{BB962C8B-B14F-4D97-AF65-F5344CB8AC3E}">
        <p14:creationId xmlns:p14="http://schemas.microsoft.com/office/powerpoint/2010/main" val="1293424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49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983163"/>
            <a:ext cx="6119813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Rektangel 1"/>
          <p:cNvSpPr>
            <a:spLocks noChangeArrowheads="1"/>
          </p:cNvSpPr>
          <p:nvPr/>
        </p:nvSpPr>
        <p:spPr bwMode="auto">
          <a:xfrm>
            <a:off x="1593850" y="6488113"/>
            <a:ext cx="653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v-SE" sz="1400"/>
              <a:t>Emerging Infectious Diseases 2008, 14: 70-72.</a:t>
            </a:r>
          </a:p>
        </p:txBody>
      </p:sp>
      <p:sp>
        <p:nvSpPr>
          <p:cNvPr id="2" name="textruta 1"/>
          <p:cNvSpPr txBox="1">
            <a:spLocks noChangeArrowheads="1"/>
          </p:cNvSpPr>
          <p:nvPr/>
        </p:nvSpPr>
        <p:spPr bwMode="auto">
          <a:xfrm>
            <a:off x="179512" y="1341438"/>
            <a:ext cx="8876117" cy="286232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v-SE" sz="7200" dirty="0"/>
              <a:t>”Arctic </a:t>
            </a:r>
            <a:r>
              <a:rPr lang="sv-SE" sz="7200" dirty="0" err="1"/>
              <a:t>shit</a:t>
            </a:r>
            <a:r>
              <a:rPr lang="sv-SE" sz="7200" dirty="0"/>
              <a:t>” </a:t>
            </a:r>
            <a:r>
              <a:rPr lang="sv-SE" sz="7200" dirty="0" err="1"/>
              <a:t>study</a:t>
            </a:r>
            <a:r>
              <a:rPr lang="sv-SE" sz="7200" dirty="0"/>
              <a:t>”</a:t>
            </a:r>
          </a:p>
          <a:p>
            <a:pPr algn="ctr" eaLnBrk="1" hangingPunct="1"/>
            <a:r>
              <a:rPr lang="sv-SE" sz="3600" i="1" dirty="0"/>
              <a:t>E. </a:t>
            </a:r>
            <a:r>
              <a:rPr lang="sv-SE" sz="3600" i="1" dirty="0" err="1"/>
              <a:t>coli</a:t>
            </a:r>
            <a:r>
              <a:rPr lang="sv-SE" sz="3600" i="1" dirty="0"/>
              <a:t> </a:t>
            </a:r>
            <a:r>
              <a:rPr lang="sv-SE" sz="3600" dirty="0" err="1"/>
              <a:t>isolated</a:t>
            </a:r>
            <a:r>
              <a:rPr lang="sv-SE" sz="3600" dirty="0"/>
              <a:t> from </a:t>
            </a:r>
            <a:r>
              <a:rPr lang="sv-SE" sz="3600" dirty="0" err="1"/>
              <a:t>fecal</a:t>
            </a:r>
            <a:r>
              <a:rPr lang="sv-SE" sz="3600" dirty="0"/>
              <a:t> </a:t>
            </a:r>
            <a:r>
              <a:rPr lang="sv-SE" sz="3600" dirty="0" err="1"/>
              <a:t>samples</a:t>
            </a:r>
            <a:r>
              <a:rPr lang="sv-SE" sz="3600" dirty="0"/>
              <a:t> from </a:t>
            </a:r>
          </a:p>
          <a:p>
            <a:pPr algn="ctr" eaLnBrk="1" hangingPunct="1"/>
            <a:r>
              <a:rPr lang="sv-SE" sz="3600" dirty="0"/>
              <a:t>chick geese showed resistance to several antimicrobials!  </a:t>
            </a:r>
          </a:p>
        </p:txBody>
      </p:sp>
    </p:spTree>
    <p:extLst>
      <p:ext uri="{BB962C8B-B14F-4D97-AF65-F5344CB8AC3E}">
        <p14:creationId xmlns:p14="http://schemas.microsoft.com/office/powerpoint/2010/main" val="1502368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525367-3019-474B-A631-BB7120DAA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International Travel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6" name="Air flights">
            <a:hlinkClick r:id="" action="ppaction://media"/>
            <a:extLst>
              <a:ext uri="{FF2B5EF4-FFF2-40B4-BE49-F238E27FC236}">
                <a16:creationId xmlns:a16="http://schemas.microsoft.com/office/drawing/2014/main" xmlns="" id="{04E3AAA4-E1C7-41CB-9201-4D66219845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295400"/>
            <a:ext cx="8017570" cy="44958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6D26F3C-16AA-4749-A09E-3652BA11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049599-A23B-4AC3-8EBB-939EFC0F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909363"/>
            <a:ext cx="3638550" cy="34575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8791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C00000"/>
                </a:solidFill>
              </a:rPr>
              <a:t>One Health Approach </a:t>
            </a:r>
            <a:r>
              <a:rPr lang="en-GB" b="0" dirty="0">
                <a:solidFill>
                  <a:srgbClr val="C00000"/>
                </a:solidFill>
              </a:rPr>
              <a:t/>
            </a:r>
            <a:br>
              <a:rPr lang="en-GB" b="0" dirty="0">
                <a:solidFill>
                  <a:srgbClr val="C00000"/>
                </a:solidFill>
              </a:rPr>
            </a:br>
            <a:r>
              <a:rPr lang="en-GB" b="0" dirty="0">
                <a:solidFill>
                  <a:srgbClr val="C00000"/>
                </a:solidFill>
              </a:rPr>
              <a:t>To combat Antibiotic resistance </a:t>
            </a:r>
          </a:p>
        </p:txBody>
      </p:sp>
      <p:pic>
        <p:nvPicPr>
          <p:cNvPr id="46084" name="Picture 4" descr="Image result for one heal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13" y="1748324"/>
            <a:ext cx="3611925" cy="36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07" y="2931502"/>
            <a:ext cx="3959260" cy="80879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77" y="4292867"/>
            <a:ext cx="3569321" cy="8293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71" y="1674620"/>
            <a:ext cx="2213563" cy="88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0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0" y="246050"/>
            <a:ext cx="7543800" cy="1450757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Antibiotic Discovery Void</a:t>
            </a:r>
            <a:r>
              <a:rPr lang="en-GB" dirty="0">
                <a:solidFill>
                  <a:srgbClr val="0070C0"/>
                </a:solidFill>
              </a:rPr>
              <a:t/>
            </a:r>
            <a:br>
              <a:rPr lang="en-GB" dirty="0">
                <a:solidFill>
                  <a:srgbClr val="0070C0"/>
                </a:solidFill>
              </a:rPr>
            </a:br>
            <a:r>
              <a:rPr lang="en-GB" dirty="0">
                <a:solidFill>
                  <a:srgbClr val="0070C0"/>
                </a:solidFill>
              </a:rPr>
              <a:t> 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271005"/>
            <a:ext cx="7574225" cy="4537216"/>
          </a:xfrm>
        </p:spPr>
      </p:pic>
      <p:sp>
        <p:nvSpPr>
          <p:cNvPr id="5" name="Rectangle 4"/>
          <p:cNvSpPr/>
          <p:nvPr/>
        </p:nvSpPr>
        <p:spPr>
          <a:xfrm>
            <a:off x="3886200" y="6473450"/>
            <a:ext cx="51502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http://econlife.com/2014/05/a-slower-pace-of-technological-innvovation/</a:t>
            </a:r>
          </a:p>
        </p:txBody>
      </p:sp>
      <p:sp>
        <p:nvSpPr>
          <p:cNvPr id="2" name="Callout: Up Arrow 1"/>
          <p:cNvSpPr/>
          <p:nvPr/>
        </p:nvSpPr>
        <p:spPr bwMode="auto">
          <a:xfrm>
            <a:off x="4953000" y="3276600"/>
            <a:ext cx="2664542" cy="1179872"/>
          </a:xfrm>
          <a:prstGeom prst="upArrowCallou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endParaRPr lang="en-GB" sz="1400" dirty="0">
              <a:solidFill>
                <a:schemeClr val="bg1"/>
              </a:solidFill>
            </a:endParaRP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For treatment of 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</a:rPr>
              <a:t>multidrug-resistant 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GRAM-POSITIVE </a:t>
            </a:r>
            <a:r>
              <a:rPr lang="en-GB" sz="1200" dirty="0">
                <a:solidFill>
                  <a:schemeClr val="bg1"/>
                </a:solidFill>
              </a:rPr>
              <a:t>bacteria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78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6604"/>
            <a:ext cx="7680960" cy="1450757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Antibiotic stewardship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28600" y="1447800"/>
            <a:ext cx="8610600" cy="42165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dirty="0"/>
              <a:t>‘</a:t>
            </a:r>
            <a:r>
              <a:rPr lang="en-GB" sz="4000" i="1" dirty="0"/>
              <a:t>The development of new antibiotics </a:t>
            </a:r>
            <a:r>
              <a:rPr lang="en-GB" sz="4000" b="1" i="1" dirty="0"/>
              <a:t>without having mechanisms </a:t>
            </a:r>
            <a:r>
              <a:rPr lang="en-GB" sz="4000" i="1" dirty="0"/>
              <a:t>to </a:t>
            </a:r>
            <a:r>
              <a:rPr lang="en-GB" sz="4000" b="1" i="1" dirty="0"/>
              <a:t>insure their appropriate </a:t>
            </a:r>
            <a:r>
              <a:rPr lang="en-GB" sz="4000" i="1" dirty="0"/>
              <a:t>use is much </a:t>
            </a:r>
            <a:r>
              <a:rPr lang="en-GB" sz="4000" b="1" i="1" dirty="0"/>
              <a:t>like</a:t>
            </a:r>
            <a:r>
              <a:rPr lang="en-GB" sz="4000" i="1" dirty="0"/>
              <a:t> </a:t>
            </a:r>
            <a:r>
              <a:rPr lang="en-GB" sz="4000" b="1" i="1" dirty="0"/>
              <a:t>supplying your alcoholic patients with a finer brandy</a:t>
            </a:r>
            <a:r>
              <a:rPr lang="en-GB" sz="4000" dirty="0"/>
              <a:t>.</a:t>
            </a:r>
            <a:endParaRPr lang="en-GB" sz="4000" i="1" dirty="0"/>
          </a:p>
          <a:p>
            <a:pPr marL="0" indent="0" algn="r">
              <a:buNone/>
            </a:pPr>
            <a:endParaRPr lang="en-GB" sz="4000" i="1" dirty="0"/>
          </a:p>
          <a:p>
            <a:pPr marL="0" indent="0" algn="r">
              <a:buNone/>
            </a:pPr>
            <a:r>
              <a:rPr lang="en-GB" sz="2800" dirty="0"/>
              <a:t>Dennis Maki 1998</a:t>
            </a:r>
          </a:p>
        </p:txBody>
      </p:sp>
    </p:spTree>
    <p:extLst>
      <p:ext uri="{BB962C8B-B14F-4D97-AF65-F5344CB8AC3E}">
        <p14:creationId xmlns:p14="http://schemas.microsoft.com/office/powerpoint/2010/main" val="325572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82732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0" dirty="0">
                <a:solidFill>
                  <a:srgbClr val="C00000"/>
                </a:solidFill>
              </a:rPr>
              <a:t>Global burden of </a:t>
            </a:r>
            <a:r>
              <a:rPr lang="fr-CH" sz="3200" b="0" dirty="0" err="1">
                <a:solidFill>
                  <a:srgbClr val="C00000"/>
                </a:solidFill>
                <a:cs typeface="Arial" pitchFamily="34" charset="0"/>
              </a:rPr>
              <a:t>Antimicrobial</a:t>
            </a:r>
            <a:r>
              <a:rPr lang="fr-CH" sz="3200" b="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GB" sz="3200" dirty="0">
                <a:solidFill>
                  <a:srgbClr val="C00000"/>
                </a:solidFill>
              </a:rPr>
              <a:t>resistance</a:t>
            </a:r>
            <a:r>
              <a:rPr lang="en-GB" sz="3200" b="0" dirty="0">
                <a:solidFill>
                  <a:srgbClr val="C00000"/>
                </a:solidFill>
              </a:rPr>
              <a:t> (AMR</a:t>
            </a:r>
            <a:r>
              <a:rPr lang="en-GB" sz="36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3200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982" y="1143000"/>
            <a:ext cx="8503418" cy="4705141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GB" sz="1600" b="1" dirty="0"/>
              <a:t>TUBERCULOSIS</a:t>
            </a:r>
            <a:r>
              <a:rPr lang="en-GB" sz="1400" b="1" dirty="0"/>
              <a:t> </a:t>
            </a:r>
          </a:p>
          <a:p>
            <a:pPr lvl="1"/>
            <a:r>
              <a:rPr lang="en-GB" sz="1400" dirty="0"/>
              <a:t>440 000 new MDR-TB cases annually</a:t>
            </a:r>
          </a:p>
          <a:p>
            <a:pPr lvl="1"/>
            <a:r>
              <a:rPr lang="en-GB" sz="1400" dirty="0"/>
              <a:t>XDR-TB reported in 58 countries</a:t>
            </a:r>
          </a:p>
          <a:p>
            <a:pPr lvl="1"/>
            <a:r>
              <a:rPr lang="en-GB" sz="1400" dirty="0"/>
              <a:t>Cost of 1 MDR patient (50 % mortality rate) = 100 patients with fully sensitive TB </a:t>
            </a:r>
          </a:p>
          <a:p>
            <a:r>
              <a:rPr lang="en-GB" sz="1800" b="1" dirty="0"/>
              <a:t>MALARIA</a:t>
            </a:r>
            <a:r>
              <a:rPr lang="en-GB" sz="1600" b="1" dirty="0"/>
              <a:t> </a:t>
            </a:r>
            <a:r>
              <a:rPr lang="en-GB" sz="1600" dirty="0"/>
              <a:t>(</a:t>
            </a:r>
            <a:r>
              <a:rPr lang="en-GB" sz="1600" i="1" dirty="0"/>
              <a:t>Plasmodium falciparum</a:t>
            </a:r>
            <a:r>
              <a:rPr lang="en-GB" sz="1600" dirty="0"/>
              <a:t>)</a:t>
            </a:r>
          </a:p>
          <a:p>
            <a:pPr lvl="1"/>
            <a:r>
              <a:rPr lang="en-GB" sz="1400" dirty="0" err="1"/>
              <a:t>Artemisinin</a:t>
            </a:r>
            <a:r>
              <a:rPr lang="en-GB" sz="1400" dirty="0"/>
              <a:t> resistance linked to </a:t>
            </a:r>
            <a:r>
              <a:rPr lang="en-GB" sz="1400" dirty="0" err="1"/>
              <a:t>monotherapy</a:t>
            </a:r>
            <a:endParaRPr lang="en-GB" sz="1400" dirty="0"/>
          </a:p>
          <a:p>
            <a:r>
              <a:rPr lang="en-GB" sz="1600" b="1" dirty="0"/>
              <a:t>HIV</a:t>
            </a:r>
          </a:p>
          <a:p>
            <a:pPr lvl="1"/>
            <a:r>
              <a:rPr lang="en-GB" sz="1400" dirty="0"/>
              <a:t>With expanded use of antiretroviral, resistance now a concern (6-8% resistant)</a:t>
            </a:r>
          </a:p>
          <a:p>
            <a:pPr lvl="0"/>
            <a:r>
              <a:rPr lang="en-GB" sz="1600" b="1" dirty="0">
                <a:solidFill>
                  <a:srgbClr val="0070C0"/>
                </a:solidFill>
              </a:rPr>
              <a:t>GRAM-POSITIVE</a:t>
            </a:r>
          </a:p>
          <a:p>
            <a:pPr lvl="1"/>
            <a:r>
              <a:rPr lang="en-GB" sz="1400" dirty="0"/>
              <a:t>Methicillin-resistant </a:t>
            </a:r>
            <a:r>
              <a:rPr lang="en-GB" sz="1400" i="1" dirty="0"/>
              <a:t>Staph. aureus </a:t>
            </a:r>
            <a:r>
              <a:rPr lang="en-GB" sz="1400" dirty="0"/>
              <a:t>(MRSA)</a:t>
            </a:r>
          </a:p>
          <a:p>
            <a:pPr lvl="1"/>
            <a:r>
              <a:rPr lang="en-GB" sz="1400" dirty="0"/>
              <a:t>Multi-resistant species of coagulase negative Staphylococci </a:t>
            </a:r>
          </a:p>
          <a:p>
            <a:pPr lvl="1"/>
            <a:r>
              <a:rPr lang="en-GB" sz="1400" dirty="0"/>
              <a:t>Vancomycin-resistant enterococci (VRE)</a:t>
            </a:r>
          </a:p>
          <a:p>
            <a:pPr lvl="1"/>
            <a:r>
              <a:rPr lang="en-GB" sz="1400" dirty="0"/>
              <a:t>Penicillin resistant </a:t>
            </a:r>
            <a:r>
              <a:rPr lang="en-GB" sz="1400" i="1" dirty="0"/>
              <a:t>Strep.pneumoniae</a:t>
            </a:r>
            <a:r>
              <a:rPr lang="en-GB" sz="1400" dirty="0"/>
              <a:t> (PRP)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GRAM-NEGATIVE BACILLI </a:t>
            </a:r>
          </a:p>
          <a:p>
            <a:pPr lvl="1"/>
            <a:r>
              <a:rPr lang="en-GB" sz="1400" b="1" dirty="0">
                <a:solidFill>
                  <a:srgbClr val="C00000"/>
                </a:solidFill>
              </a:rPr>
              <a:t>(Extended-spectrum </a:t>
            </a:r>
            <a:r>
              <a:rPr lang="en-US" sz="1400" b="1" dirty="0">
                <a:solidFill>
                  <a:srgbClr val="C00000"/>
                </a:solidFill>
              </a:rPr>
              <a:t>β</a:t>
            </a:r>
            <a:r>
              <a:rPr lang="en-GB" sz="1400" b="1" dirty="0">
                <a:solidFill>
                  <a:srgbClr val="C00000"/>
                </a:solidFill>
              </a:rPr>
              <a:t>-lactamases (ESBL) &amp; </a:t>
            </a:r>
            <a:r>
              <a:rPr lang="en-GB" sz="1400" b="1" u="sng" dirty="0">
                <a:solidFill>
                  <a:srgbClr val="C00000"/>
                </a:solidFill>
              </a:rPr>
              <a:t>carbapenem-resistant Enterobacteriaceae (CRE)</a:t>
            </a:r>
          </a:p>
          <a:p>
            <a:pPr marL="523875" lvl="1" indent="0">
              <a:buNone/>
            </a:pPr>
            <a:r>
              <a:rPr lang="en-GB" sz="1200" b="1" i="1" dirty="0">
                <a:solidFill>
                  <a:srgbClr val="C00000"/>
                </a:solidFill>
              </a:rPr>
              <a:t>        </a:t>
            </a:r>
            <a:r>
              <a:rPr lang="en-GB" sz="1200" b="1" i="1" dirty="0"/>
              <a:t>E coli, Klebsiella</a:t>
            </a:r>
            <a:r>
              <a:rPr lang="en-GB" sz="1200" b="1" dirty="0"/>
              <a:t> spp</a:t>
            </a:r>
            <a:r>
              <a:rPr lang="en-GB" sz="1200" dirty="0"/>
              <a:t>., </a:t>
            </a:r>
            <a:r>
              <a:rPr lang="en-GB" sz="1200" i="1" dirty="0"/>
              <a:t>Enterobacter</a:t>
            </a:r>
            <a:r>
              <a:rPr lang="en-GB" sz="1200" dirty="0"/>
              <a:t> spp., </a:t>
            </a:r>
            <a:r>
              <a:rPr lang="en-GB" sz="1200" i="1" dirty="0"/>
              <a:t>Citrobacter</a:t>
            </a:r>
            <a:r>
              <a:rPr lang="en-GB" sz="1200" dirty="0"/>
              <a:t> spp., </a:t>
            </a:r>
            <a:r>
              <a:rPr lang="en-GB" sz="1200" i="1" dirty="0"/>
              <a:t>Serratia </a:t>
            </a:r>
            <a:r>
              <a:rPr lang="en-GB" sz="1200" dirty="0"/>
              <a:t>spp., </a:t>
            </a:r>
            <a:r>
              <a:rPr lang="en-GB" sz="1200" i="1" dirty="0"/>
              <a:t>Pseudomonas </a:t>
            </a:r>
            <a:r>
              <a:rPr lang="en-GB" sz="1200" dirty="0" err="1"/>
              <a:t>spp</a:t>
            </a:r>
            <a:r>
              <a:rPr lang="en-GB" sz="1200" dirty="0"/>
              <a:t>.,</a:t>
            </a:r>
            <a:r>
              <a:rPr lang="en-GB" sz="1200" i="1" dirty="0"/>
              <a:t>Acinetobacter</a:t>
            </a:r>
            <a:r>
              <a:rPr lang="en-GB" sz="1200" dirty="0"/>
              <a:t> spp. .</a:t>
            </a:r>
          </a:p>
          <a:p>
            <a:pPr lvl="1"/>
            <a:r>
              <a:rPr lang="en-GB" sz="1400" dirty="0"/>
              <a:t>Increasing resistance in gonorrhoea and shigellosis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11982" y="5029200"/>
            <a:ext cx="8351018" cy="121920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9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38230"/>
            <a:ext cx="8229600" cy="1143000"/>
          </a:xfrm>
        </p:spPr>
        <p:txBody>
          <a:bodyPr/>
          <a:lstStyle/>
          <a:p>
            <a:pPr algn="l"/>
            <a:r>
              <a:rPr lang="en-GB" sz="2600" b="1" dirty="0">
                <a:solidFill>
                  <a:srgbClr val="FF0000"/>
                </a:solidFill>
              </a:rPr>
              <a:t>Carbapenem-resistant Enterobacteriaceae (CRE)</a:t>
            </a:r>
            <a:endParaRPr lang="en-GB" sz="2600" b="1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76200" y="886408"/>
            <a:ext cx="9372600" cy="2546271"/>
            <a:chOff x="-68580" y="-2"/>
            <a:chExt cx="8435339" cy="2756501"/>
          </a:xfrm>
        </p:grpSpPr>
        <p:sp>
          <p:nvSpPr>
            <p:cNvPr id="5" name="Up Arrow Callout 4"/>
            <p:cNvSpPr/>
            <p:nvPr/>
          </p:nvSpPr>
          <p:spPr>
            <a:xfrm rot="10800000">
              <a:off x="-68580" y="-2"/>
              <a:ext cx="8435339" cy="2756501"/>
            </a:xfrm>
            <a:prstGeom prst="upArrowCallout">
              <a:avLst/>
            </a:prstGeom>
            <a:solidFill>
              <a:schemeClr val="bg2">
                <a:lumMod val="2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" name="Up Arrow Callout 4"/>
            <p:cNvSpPr/>
            <p:nvPr/>
          </p:nvSpPr>
          <p:spPr>
            <a:xfrm>
              <a:off x="0" y="0"/>
              <a:ext cx="8229599" cy="9675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400" b="1" kern="1200" dirty="0">
                  <a:solidFill>
                    <a:srgbClr val="FFFF00"/>
                  </a:solidFill>
                </a:rPr>
                <a:t>Extended-spectrum </a:t>
              </a:r>
              <a:r>
                <a:rPr lang="el-GR" sz="2400" b="1" kern="1200" dirty="0">
                  <a:solidFill>
                    <a:srgbClr val="FFFF00"/>
                  </a:solidFill>
                </a:rPr>
                <a:t>β</a:t>
              </a:r>
              <a:r>
                <a:rPr lang="en-GB" sz="2400" b="1" kern="1200" dirty="0">
                  <a:solidFill>
                    <a:srgbClr val="FFFF00"/>
                  </a:solidFill>
                </a:rPr>
                <a:t>-lactamases (ESBL)</a:t>
              </a:r>
              <a:endParaRPr lang="en-GB" sz="24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38100" y="3419258"/>
            <a:ext cx="9334500" cy="1577498"/>
            <a:chOff x="-33728" y="2923544"/>
            <a:chExt cx="8263327" cy="1821484"/>
          </a:xfrm>
        </p:grpSpPr>
        <p:sp>
          <p:nvSpPr>
            <p:cNvPr id="11" name="Rectangle 10"/>
            <p:cNvSpPr/>
            <p:nvPr/>
          </p:nvSpPr>
          <p:spPr>
            <a:xfrm>
              <a:off x="-33728" y="2952765"/>
              <a:ext cx="8229599" cy="179226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2923544"/>
              <a:ext cx="8229599" cy="782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000" b="1" kern="1200" dirty="0">
                  <a:solidFill>
                    <a:srgbClr val="FFFF00"/>
                  </a:solidFill>
                </a:rPr>
                <a:t>Carbapenem-resistant Enterobacteriaceae (CRE)</a:t>
              </a:r>
              <a:endParaRPr lang="en-GB" sz="30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52400" y="1666130"/>
            <a:ext cx="9372600" cy="851256"/>
            <a:chOff x="-460094" y="160808"/>
            <a:chExt cx="9144000" cy="978254"/>
          </a:xfrm>
        </p:grpSpPr>
        <p:sp>
          <p:nvSpPr>
            <p:cNvPr id="20" name="Rectangle 19"/>
            <p:cNvSpPr/>
            <p:nvPr/>
          </p:nvSpPr>
          <p:spPr>
            <a:xfrm>
              <a:off x="-460094" y="314869"/>
              <a:ext cx="9144000" cy="824193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28913" y="160808"/>
              <a:ext cx="8229599" cy="8241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22860" rIns="128016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b="1" kern="1200" dirty="0">
                <a:solidFill>
                  <a:srgbClr val="FF0000"/>
                </a:solidFill>
                <a:latin typeface="+mn-lt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600" b="1" kern="1200" dirty="0">
                  <a:solidFill>
                    <a:schemeClr val="tx1"/>
                  </a:solidFill>
                </a:rPr>
                <a:t>Resistance to all </a:t>
              </a:r>
              <a:r>
                <a:rPr lang="el-GR" sz="1600" b="1" kern="1200" dirty="0">
                  <a:solidFill>
                    <a:schemeClr val="tx1"/>
                  </a:solidFill>
                </a:rPr>
                <a:t>β</a:t>
              </a:r>
              <a:r>
                <a:rPr lang="en-GB" sz="1600" b="1" kern="1200" dirty="0">
                  <a:solidFill>
                    <a:schemeClr val="tx1"/>
                  </a:solidFill>
                </a:rPr>
                <a:t> lactam &amp; cephalosporins antibiotics </a:t>
              </a:r>
              <a:r>
                <a:rPr lang="en-GB" sz="1600" b="1" kern="1200" dirty="0">
                  <a:solidFill>
                    <a:schemeClr val="tx1"/>
                  </a:solidFill>
                  <a:latin typeface="Arial Narrow"/>
                </a:rPr>
                <a:t>± </a:t>
              </a:r>
              <a:r>
                <a:rPr lang="en-GB" sz="1600" b="1" kern="1200" dirty="0">
                  <a:solidFill>
                    <a:schemeClr val="tx1"/>
                  </a:solidFill>
                </a:rPr>
                <a:t>others </a:t>
              </a:r>
              <a:endParaRPr lang="en-GB" sz="1600" kern="1200" dirty="0">
                <a:solidFill>
                  <a:schemeClr val="tx1"/>
                </a:solidFill>
              </a:endParaRPr>
            </a:p>
            <a:p>
              <a:pPr lvl="0"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600" b="1" kern="1200" dirty="0">
                  <a:solidFill>
                    <a:schemeClr val="tx1"/>
                  </a:solidFill>
                </a:rPr>
                <a:t>Often treated with IV meropenem, imipenem, </a:t>
              </a:r>
              <a:r>
                <a:rPr lang="en-GB" sz="1600" b="1" dirty="0">
                  <a:solidFill>
                    <a:schemeClr val="tx1"/>
                  </a:solidFill>
                </a:rPr>
                <a:t>doripenem and e</a:t>
              </a:r>
              <a:r>
                <a:rPr lang="en-GB" sz="1600" b="1" kern="1200" dirty="0">
                  <a:solidFill>
                    <a:schemeClr val="tx1"/>
                  </a:solidFill>
                </a:rPr>
                <a:t>rtapenem 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4020197"/>
            <a:ext cx="9296400" cy="949101"/>
            <a:chOff x="-612494" y="162470"/>
            <a:chExt cx="9296400" cy="996810"/>
          </a:xfrm>
        </p:grpSpPr>
        <p:sp>
          <p:nvSpPr>
            <p:cNvPr id="24" name="Rectangle 23"/>
            <p:cNvSpPr/>
            <p:nvPr/>
          </p:nvSpPr>
          <p:spPr>
            <a:xfrm>
              <a:off x="-612494" y="335087"/>
              <a:ext cx="9296400" cy="824193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612494" y="162470"/>
              <a:ext cx="9144000" cy="605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22860" rIns="128016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b="1" kern="1200" dirty="0">
                <a:latin typeface="+mn-lt"/>
              </a:endParaRPr>
            </a:p>
            <a:p>
              <a:pPr lvl="0"/>
              <a:r>
                <a:rPr lang="en-GB" b="1" dirty="0"/>
                <a:t>Carbapenem (IV </a:t>
              </a:r>
              <a:r>
                <a:rPr lang="en-GB" b="1" dirty="0" err="1">
                  <a:solidFill>
                    <a:schemeClr val="tx1"/>
                  </a:solidFill>
                </a:rPr>
                <a:t>meropenem</a:t>
              </a:r>
              <a:r>
                <a:rPr lang="en-GB" b="1" dirty="0">
                  <a:solidFill>
                    <a:schemeClr val="tx1"/>
                  </a:solidFill>
                </a:rPr>
                <a:t>, imipenem &amp; </a:t>
              </a:r>
              <a:r>
                <a:rPr lang="en-GB" b="1" dirty="0" err="1">
                  <a:solidFill>
                    <a:schemeClr val="tx1"/>
                  </a:solidFill>
                </a:rPr>
                <a:t>ertapenem</a:t>
              </a:r>
              <a:r>
                <a:rPr lang="en-GB" b="1" dirty="0">
                  <a:solidFill>
                    <a:schemeClr val="tx1"/>
                  </a:solidFill>
                </a:rPr>
                <a:t>) and </a:t>
              </a:r>
              <a:r>
                <a:rPr lang="en-GB" b="1" dirty="0"/>
                <a:t>all other antibiotics </a:t>
              </a:r>
            </a:p>
            <a:p>
              <a:pPr lvl="0" algn="ctr"/>
              <a:r>
                <a:rPr lang="en-GB" sz="2000" b="1" u="sng" dirty="0">
                  <a:solidFill>
                    <a:srgbClr val="FF0000"/>
                  </a:solidFill>
                </a:rPr>
                <a:t>No treatment except IV Colistin 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67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505" y="667219"/>
            <a:ext cx="6570083" cy="3238866"/>
          </a:xfrm>
          <a:prstGeom prst="rect">
            <a:avLst/>
          </a:prstGeom>
        </p:spPr>
      </p:pic>
      <p:sp>
        <p:nvSpPr>
          <p:cNvPr id="2" name="Rounded Rectangle 1"/>
          <p:cNvSpPr>
            <a:spLocks noChangeAspect="1"/>
          </p:cNvSpPr>
          <p:nvPr/>
        </p:nvSpPr>
        <p:spPr>
          <a:xfrm>
            <a:off x="3441679" y="610521"/>
            <a:ext cx="1281183" cy="1188000"/>
          </a:xfrm>
          <a:prstGeom prst="roundRect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56" tIns="45328" rIns="90656" bIns="45328" rtlCol="0" anchor="ctr"/>
          <a:lstStyle/>
          <a:p>
            <a:pPr algn="ctr" defTabSz="451668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Connector 5"/>
          <p:cNvCxnSpPr>
            <a:stCxn id="2" idx="2"/>
          </p:cNvCxnSpPr>
          <p:nvPr/>
        </p:nvCxnSpPr>
        <p:spPr>
          <a:xfrm>
            <a:off x="4082268" y="1798573"/>
            <a:ext cx="0" cy="3599993"/>
          </a:xfrm>
          <a:prstGeom prst="line">
            <a:avLst/>
          </a:prstGeom>
          <a:ln w="635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16000" y="5562600"/>
            <a:ext cx="8711999" cy="800451"/>
          </a:xfrm>
          <a:prstGeom prst="roundRect">
            <a:avLst/>
          </a:prstGeom>
          <a:solidFill>
            <a:schemeClr val="tx1"/>
          </a:solidFill>
          <a:ln w="635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56" tIns="45328" rIns="90656" bIns="45328" rtlCol="0" anchor="ctr"/>
          <a:lstStyle/>
          <a:p>
            <a:pPr algn="ctr" defTabSz="451668"/>
            <a:r>
              <a:rPr lang="en-US" sz="1800" b="1" dirty="0">
                <a:solidFill>
                  <a:schemeClr val="bg1"/>
                </a:solidFill>
              </a:rPr>
              <a:t>Infection Prevention &amp; Control – the </a:t>
            </a:r>
            <a:r>
              <a:rPr lang="en-US" sz="1800" b="1" u="sng" dirty="0">
                <a:solidFill>
                  <a:srgbClr val="FFFF00"/>
                </a:solidFill>
              </a:rPr>
              <a:t>foundation of quality </a:t>
            </a:r>
            <a:r>
              <a:rPr lang="en-US" sz="1800" b="1" dirty="0">
                <a:solidFill>
                  <a:schemeClr val="bg1"/>
                </a:solidFill>
              </a:rPr>
              <a:t>essential health services and critical to </a:t>
            </a:r>
            <a:r>
              <a:rPr lang="en-US" sz="1800" b="1" dirty="0">
                <a:solidFill>
                  <a:srgbClr val="FFFF00"/>
                </a:solidFill>
              </a:rPr>
              <a:t>effective WASH</a:t>
            </a:r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6758424" y="610521"/>
            <a:ext cx="1281183" cy="1188000"/>
          </a:xfrm>
          <a:prstGeom prst="roundRect">
            <a:avLst/>
          </a:prstGeom>
          <a:noFill/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656" tIns="45328" rIns="90656" bIns="45328" rtlCol="0" anchor="ctr"/>
          <a:lstStyle/>
          <a:p>
            <a:pPr algn="ctr" defTabSz="451668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/>
          <p:cNvCxnSpPr>
            <a:endCxn id="10" idx="2"/>
          </p:cNvCxnSpPr>
          <p:nvPr/>
        </p:nvCxnSpPr>
        <p:spPr>
          <a:xfrm flipV="1">
            <a:off x="7399015" y="1798527"/>
            <a:ext cx="0" cy="3563996"/>
          </a:xfrm>
          <a:prstGeom prst="line">
            <a:avLst/>
          </a:prstGeom>
          <a:ln w="635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7536" y="3890917"/>
            <a:ext cx="9056464" cy="13842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0656" tIns="45328" rIns="90656" bIns="45328" rtlCol="0">
            <a:spAutoFit/>
          </a:bodyPr>
          <a:lstStyle/>
          <a:p>
            <a:pPr algn="l" defTabSz="451668"/>
            <a:r>
              <a:rPr lang="en-US" b="1" i="1" dirty="0">
                <a:solidFill>
                  <a:prstClr val="black"/>
                </a:solidFill>
              </a:rPr>
              <a:t>3.1. </a:t>
            </a:r>
            <a:r>
              <a:rPr lang="en-US" i="1" dirty="0">
                <a:solidFill>
                  <a:prstClr val="black"/>
                </a:solidFill>
              </a:rPr>
              <a:t>To</a:t>
            </a:r>
            <a:r>
              <a:rPr lang="en-US" b="1" i="1" dirty="0">
                <a:solidFill>
                  <a:prstClr val="black"/>
                </a:solidFill>
              </a:rPr>
              <a:t> </a:t>
            </a:r>
            <a:r>
              <a:rPr lang="en-GB" i="1" dirty="0"/>
              <a:t>reduce the global </a:t>
            </a:r>
            <a:r>
              <a:rPr lang="en-GB" b="1" i="1" dirty="0"/>
              <a:t>maternal mortality </a:t>
            </a:r>
          </a:p>
          <a:p>
            <a:pPr algn="l" defTabSz="451668"/>
            <a:r>
              <a:rPr lang="en-GB" b="1" i="1" dirty="0">
                <a:solidFill>
                  <a:prstClr val="black"/>
                </a:solidFill>
              </a:rPr>
              <a:t>3.2. </a:t>
            </a:r>
            <a:r>
              <a:rPr lang="en-GB" i="1" dirty="0">
                <a:solidFill>
                  <a:prstClr val="black"/>
                </a:solidFill>
              </a:rPr>
              <a:t>To </a:t>
            </a:r>
            <a:r>
              <a:rPr lang="en-GB" i="1" dirty="0"/>
              <a:t>end preventable </a:t>
            </a:r>
            <a:r>
              <a:rPr lang="en-GB" b="1" i="1" dirty="0"/>
              <a:t>deaths of </a:t>
            </a:r>
            <a:r>
              <a:rPr lang="en-GB" b="1" i="1" dirty="0" err="1"/>
              <a:t>newborns</a:t>
            </a:r>
            <a:r>
              <a:rPr lang="en-GB" b="1" i="1" dirty="0"/>
              <a:t> &amp; children under 5 years </a:t>
            </a:r>
          </a:p>
          <a:p>
            <a:pPr algn="l" defTabSz="451668"/>
            <a:r>
              <a:rPr lang="en-GB" b="1" i="1" dirty="0">
                <a:solidFill>
                  <a:prstClr val="black"/>
                </a:solidFill>
              </a:rPr>
              <a:t>3.3. </a:t>
            </a:r>
            <a:r>
              <a:rPr lang="en-GB" i="1" dirty="0">
                <a:solidFill>
                  <a:prstClr val="black"/>
                </a:solidFill>
              </a:rPr>
              <a:t>To </a:t>
            </a:r>
            <a:r>
              <a:rPr lang="en-GB" i="1" dirty="0"/>
              <a:t>end the epidemics of </a:t>
            </a:r>
            <a:r>
              <a:rPr lang="en-GB" b="1" i="1" dirty="0"/>
              <a:t>AIDS, tuberculosis, malaria </a:t>
            </a:r>
            <a:r>
              <a:rPr lang="en-GB" i="1" dirty="0"/>
              <a:t>and neglected </a:t>
            </a:r>
            <a:r>
              <a:rPr lang="en-GB" b="1" i="1" dirty="0"/>
              <a:t>tropical diseases </a:t>
            </a:r>
            <a:r>
              <a:rPr lang="en-GB" i="1" dirty="0"/>
              <a:t>&amp; combat </a:t>
            </a:r>
            <a:r>
              <a:rPr lang="en-GB" b="1" i="1" dirty="0"/>
              <a:t>hepatitis, water-borne diseases &amp; other communicable diseases.</a:t>
            </a:r>
            <a:endParaRPr lang="en-US" b="1" i="1" dirty="0">
              <a:solidFill>
                <a:prstClr val="black"/>
              </a:solidFill>
            </a:endParaRPr>
          </a:p>
          <a:p>
            <a:pPr algn="l" defTabSz="451668"/>
            <a:r>
              <a:rPr lang="en-GB" b="1" i="1" dirty="0">
                <a:solidFill>
                  <a:prstClr val="black"/>
                </a:solidFill>
              </a:rPr>
              <a:t>3.8. </a:t>
            </a:r>
            <a:r>
              <a:rPr lang="en-GB" i="1" dirty="0">
                <a:solidFill>
                  <a:prstClr val="black"/>
                </a:solidFill>
              </a:rPr>
              <a:t>To </a:t>
            </a:r>
            <a:r>
              <a:rPr lang="en-US" i="1" dirty="0">
                <a:solidFill>
                  <a:prstClr val="black"/>
                </a:solidFill>
              </a:rPr>
              <a:t>achieve universal health coverage, including…, </a:t>
            </a:r>
            <a:r>
              <a:rPr lang="en-US" i="1" dirty="0">
                <a:solidFill>
                  <a:srgbClr val="FF0000"/>
                </a:solidFill>
              </a:rPr>
              <a:t>access to </a:t>
            </a:r>
            <a:r>
              <a:rPr lang="en-US" b="1" i="1" dirty="0">
                <a:solidFill>
                  <a:srgbClr val="FF0000"/>
                </a:solidFill>
              </a:rPr>
              <a:t>quality essential health-care se</a:t>
            </a:r>
            <a:r>
              <a:rPr lang="en-US" b="1" i="1" dirty="0">
                <a:solidFill>
                  <a:srgbClr val="008000"/>
                </a:solidFill>
              </a:rPr>
              <a:t>rvices</a:t>
            </a:r>
            <a:r>
              <a:rPr lang="en-US" b="1" i="1" dirty="0">
                <a:solidFill>
                  <a:prstClr val="black"/>
                </a:solidFill>
              </a:rPr>
              <a:t> </a:t>
            </a:r>
            <a:r>
              <a:rPr lang="en-US" i="1" dirty="0">
                <a:solidFill>
                  <a:prstClr val="black"/>
                </a:solidFill>
              </a:rPr>
              <a:t>&amp;… access to…</a:t>
            </a:r>
            <a:r>
              <a:rPr lang="en-US" i="1" dirty="0">
                <a:solidFill>
                  <a:srgbClr val="008000"/>
                </a:solidFill>
              </a:rPr>
              <a:t> </a:t>
            </a:r>
            <a:r>
              <a:rPr lang="en-US" b="1" i="1" dirty="0">
                <a:solidFill>
                  <a:srgbClr val="FF0000"/>
                </a:solidFill>
              </a:rPr>
              <a:t>vaccines</a:t>
            </a:r>
            <a:r>
              <a:rPr lang="en-US" b="1" i="1" dirty="0">
                <a:solidFill>
                  <a:srgbClr val="008000"/>
                </a:solidFill>
              </a:rPr>
              <a:t> </a:t>
            </a:r>
            <a:r>
              <a:rPr lang="en-US" b="1" i="1" dirty="0">
                <a:solidFill>
                  <a:prstClr val="black"/>
                </a:solidFill>
              </a:rPr>
              <a:t>for all 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830052" y="-475781"/>
            <a:ext cx="3957339" cy="11430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0070C0"/>
                </a:solidFill>
                <a:latin typeface="Arial"/>
                <a:cs typeface="Arial"/>
              </a:rPr>
              <a:t>: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IPC and AMR</a:t>
            </a:r>
            <a:endParaRPr lang="en-US" sz="4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8" y="9243"/>
            <a:ext cx="4146474" cy="6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GB" sz="2600" dirty="0">
                <a:solidFill>
                  <a:srgbClr val="FF0000"/>
                </a:solidFill>
              </a:rPr>
              <a:t>Carbapenem-resistant Enterobacteriaceae (CRE</a:t>
            </a:r>
            <a:r>
              <a:rPr lang="en-GB" sz="2600" u="sng" dirty="0">
                <a:solidFill>
                  <a:srgbClr val="FF0000"/>
                </a:solidFill>
              </a:rPr>
              <a:t>)</a:t>
            </a:r>
            <a:endParaRPr lang="en-GB" sz="2600" b="0" dirty="0">
              <a:solidFill>
                <a:srgbClr val="0070C0"/>
              </a:solidFill>
            </a:endParaRPr>
          </a:p>
        </p:txBody>
      </p:sp>
      <p:pic>
        <p:nvPicPr>
          <p:cNvPr id="26" name="Content Placeholder 2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92" y="2468836"/>
            <a:ext cx="2338308" cy="296969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94" y="2909773"/>
            <a:ext cx="5610225" cy="692411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70882"/>
              </p:ext>
            </p:extLst>
          </p:nvPr>
        </p:nvGraphicFramePr>
        <p:xfrm>
          <a:off x="272759" y="4724155"/>
          <a:ext cx="56102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Bitmap Image" r:id="rId6" imgW="5610240" imgH="714240" progId="Paint.Picture">
                  <p:embed/>
                </p:oleObj>
              </mc:Choice>
              <mc:Fallback>
                <p:oleObj name="Bitmap Image" r:id="rId6" imgW="5610240" imgH="714240" progId="Paint.Picture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2759" y="4724155"/>
                        <a:ext cx="5610225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07594" y="3602184"/>
            <a:ext cx="561022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1200" dirty="0">
                <a:solidFill>
                  <a:srgbClr val="FF0000"/>
                </a:solidFill>
              </a:rPr>
              <a:t>2015: mcr-1 gene identified in </a:t>
            </a:r>
            <a:r>
              <a:rPr lang="en-GB" sz="1200" i="1" dirty="0">
                <a:solidFill>
                  <a:srgbClr val="FF0000"/>
                </a:solidFill>
              </a:rPr>
              <a:t>E.coli </a:t>
            </a:r>
            <a:r>
              <a:rPr lang="en-GB" sz="1200" dirty="0">
                <a:solidFill>
                  <a:srgbClr val="FF0000"/>
                </a:solidFill>
              </a:rPr>
              <a:t>in China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4331" y="1866863"/>
            <a:ext cx="6025415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hlinkClick r:id="rId8" tooltip="Drug of last resort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Last-resort antibiotics</a:t>
            </a:r>
            <a:r>
              <a:rPr lang="en-GB" sz="2800" b="1" dirty="0">
                <a:solidFill>
                  <a:srgbClr val="C00000"/>
                </a:solidFill>
              </a:rPr>
              <a:t>!</a:t>
            </a:r>
          </a:p>
          <a:p>
            <a:pPr algn="ctr"/>
            <a:r>
              <a:rPr lang="en-GB" sz="2400" b="1" u="sng" dirty="0"/>
              <a:t>Organisms Resistance to </a:t>
            </a:r>
            <a:r>
              <a:rPr lang="en-GB" sz="2400" b="1" u="sng" dirty="0" err="1"/>
              <a:t>Colistin</a:t>
            </a:r>
            <a:r>
              <a:rPr lang="en-GB" sz="2400" b="1" u="sng" dirty="0"/>
              <a:t>  </a:t>
            </a:r>
            <a:endParaRPr lang="en-GB" sz="24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057576" y="3351998"/>
            <a:ext cx="17915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79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534400" cy="892552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WHO priority pathogens list for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Research and development of new antibiotics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1050" b="1" dirty="0">
                <a:solidFill>
                  <a:schemeClr val="bg1"/>
                </a:solidFill>
              </a:rPr>
              <a:t>(</a:t>
            </a:r>
            <a:r>
              <a:rPr lang="en-GB" sz="1200" b="1" dirty="0">
                <a:solidFill>
                  <a:schemeClr val="bg1"/>
                </a:solidFill>
              </a:rPr>
              <a:t>27</a:t>
            </a:r>
            <a:r>
              <a:rPr lang="en-GB" sz="1200" b="1" baseline="30000" dirty="0">
                <a:solidFill>
                  <a:schemeClr val="bg1"/>
                </a:solidFill>
              </a:rPr>
              <a:t>th </a:t>
            </a:r>
            <a:r>
              <a:rPr lang="en-GB" sz="1200" b="1" dirty="0">
                <a:solidFill>
                  <a:schemeClr val="bg1"/>
                </a:solidFill>
              </a:rPr>
              <a:t>February </a:t>
            </a:r>
            <a:r>
              <a:rPr lang="en-GB" sz="1200" b="1" cap="all" dirty="0">
                <a:solidFill>
                  <a:schemeClr val="bg1"/>
                </a:solidFill>
              </a:rPr>
              <a:t>2017)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35753"/>
            <a:ext cx="7772400" cy="43396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400" b="1" u="sng" dirty="0">
                <a:solidFill>
                  <a:srgbClr val="FF0000"/>
                </a:solidFill>
              </a:rPr>
              <a:t>Priority 1: CRITICAL</a:t>
            </a:r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i="1" dirty="0"/>
              <a:t>Acinetobacter baumannii</a:t>
            </a:r>
            <a:r>
              <a:rPr lang="en-GB" sz="2000" dirty="0"/>
              <a:t>, </a:t>
            </a:r>
            <a:r>
              <a:rPr lang="en-GB" sz="2000" u="sng" dirty="0">
                <a:solidFill>
                  <a:srgbClr val="FF0000"/>
                </a:solidFill>
              </a:rPr>
              <a:t>carbapenem-resistant</a:t>
            </a:r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i="1" dirty="0"/>
              <a:t>Pseudomonas aeruginosa</a:t>
            </a:r>
            <a:r>
              <a:rPr lang="en-GB" sz="2000" dirty="0"/>
              <a:t>, </a:t>
            </a:r>
            <a:r>
              <a:rPr lang="en-GB" sz="2000" dirty="0">
                <a:solidFill>
                  <a:srgbClr val="FF0000"/>
                </a:solidFill>
              </a:rPr>
              <a:t>carbapenem-resistant</a:t>
            </a:r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Enterobacteriaceae: </a:t>
            </a:r>
            <a:r>
              <a:rPr lang="en-GB" sz="2000" dirty="0">
                <a:solidFill>
                  <a:srgbClr val="FF0000"/>
                </a:solidFill>
              </a:rPr>
              <a:t>carbapenem-resistant</a:t>
            </a:r>
            <a:r>
              <a:rPr lang="en-GB" sz="2000" dirty="0"/>
              <a:t> CRO), ESBL-producing</a:t>
            </a:r>
          </a:p>
          <a:p>
            <a:pPr>
              <a:spcBef>
                <a:spcPts val="0"/>
              </a:spcBef>
            </a:pPr>
            <a:r>
              <a:rPr lang="en-GB" sz="2400" b="1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Priority 2: HIGH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i="1" dirty="0"/>
              <a:t>Enterococcus </a:t>
            </a:r>
            <a:r>
              <a:rPr lang="en-GB" sz="1600" i="1" dirty="0" err="1"/>
              <a:t>faecium</a:t>
            </a:r>
            <a:r>
              <a:rPr lang="en-GB" sz="1600" dirty="0"/>
              <a:t>, vancomycin-resistant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i="1" dirty="0"/>
              <a:t>Staphylococcus aureus</a:t>
            </a:r>
            <a:r>
              <a:rPr lang="en-GB" sz="1600" dirty="0"/>
              <a:t>, methicillin-resistant, vancomycin-intermediate and resistant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i="1" dirty="0"/>
              <a:t>Helicobacter pylori</a:t>
            </a:r>
            <a:r>
              <a:rPr lang="en-GB" sz="1600" dirty="0"/>
              <a:t>, clarithromycin-resistant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i="1" dirty="0"/>
              <a:t>Campylobacter</a:t>
            </a:r>
            <a:r>
              <a:rPr lang="en-GB" sz="1600" dirty="0"/>
              <a:t> spp., fluoroquinolone-resistant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Salmonellae, fluoroquinolone-resistant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i="1" dirty="0"/>
              <a:t>Neisseria gonorrhoeae</a:t>
            </a:r>
            <a:r>
              <a:rPr lang="en-GB" sz="1600" dirty="0"/>
              <a:t>, cephalosporin-resistant, fluoroquinolone-resistant</a:t>
            </a: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b="1" u="sng" dirty="0"/>
              <a:t>Priority 3: MEDIUM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i="1" dirty="0"/>
              <a:t>Streptococcus pneumoniae</a:t>
            </a:r>
            <a:r>
              <a:rPr lang="en-GB" sz="1600" dirty="0"/>
              <a:t>, penicillin-non-susceptible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i="1" dirty="0"/>
              <a:t>Haemophilus </a:t>
            </a:r>
            <a:r>
              <a:rPr lang="en-GB" sz="1600" i="1" dirty="0" err="1"/>
              <a:t>influenzae</a:t>
            </a:r>
            <a:r>
              <a:rPr lang="en-GB" sz="1600" dirty="0"/>
              <a:t>, ampicillin-resistant</a:t>
            </a:r>
          </a:p>
          <a:p>
            <a:pPr marL="628650" lvl="1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i="1" dirty="0" err="1"/>
              <a:t>Shigella</a:t>
            </a:r>
            <a:r>
              <a:rPr lang="en-GB" sz="1600" dirty="0"/>
              <a:t> spp., fluoroquinolone-resistant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89451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B472213-7273-4D33-84F0-72E81011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28" y="325375"/>
            <a:ext cx="8534398" cy="661640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/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3100" dirty="0">
                <a:solidFill>
                  <a:srgbClr val="C00000"/>
                </a:solidFill>
                <a:latin typeface="+mj-lt"/>
              </a:rPr>
              <a:t>WHO Guidelines on Carbapenem-resistant organisms</a:t>
            </a:r>
            <a:r>
              <a:rPr lang="en-GB" sz="2000" dirty="0">
                <a:solidFill>
                  <a:srgbClr val="C00000"/>
                </a:solidFill>
              </a:rPr>
              <a:t/>
            </a:r>
            <a:br>
              <a:rPr lang="en-GB" sz="2000" dirty="0">
                <a:solidFill>
                  <a:srgbClr val="C00000"/>
                </a:solidFill>
              </a:rPr>
            </a:b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B5204F5-AE83-442E-A661-07AB430404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6" y="987015"/>
            <a:ext cx="3886200" cy="5257800"/>
          </a:xfr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D37E64C-2AD3-4188-A06B-3FE437A706C3}"/>
              </a:ext>
            </a:extLst>
          </p:cNvPr>
          <p:cNvSpPr/>
          <p:nvPr/>
        </p:nvSpPr>
        <p:spPr bwMode="auto">
          <a:xfrm rot="16200000">
            <a:off x="4306059" y="1659563"/>
            <a:ext cx="5213210" cy="38862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/>
              <a:t>WHO</a:t>
            </a:r>
          </a:p>
          <a:p>
            <a:pPr algn="ctr" eaLnBrk="0" hangingPunct="0"/>
            <a:r>
              <a:rPr lang="en-GB" sz="2800" b="1" dirty="0"/>
              <a:t>CRO Implementation</a:t>
            </a:r>
          </a:p>
          <a:p>
            <a:pPr algn="ctr" eaLnBrk="0" hangingPunct="0"/>
            <a:r>
              <a:rPr lang="en-GB" sz="2800" b="1" dirty="0"/>
              <a:t>Tool</a:t>
            </a:r>
          </a:p>
          <a:p>
            <a:pPr algn="ctr" eaLnBrk="0" hangingPunct="0"/>
            <a:r>
              <a:rPr lang="en-GB" sz="2800" b="1" dirty="0"/>
              <a:t>(to be published soon)</a:t>
            </a:r>
          </a:p>
          <a:p>
            <a:pPr algn="ctr" eaLnBrk="0" hangingPunct="0"/>
            <a:r>
              <a:rPr lang="en-GB" sz="2800" b="1" dirty="0"/>
              <a:t> </a:t>
            </a:r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xmlns="" id="{A545D6CB-08E9-4946-ACEE-C85AB2CD71EF}"/>
              </a:ext>
            </a:extLst>
          </p:cNvPr>
          <p:cNvSpPr/>
          <p:nvPr/>
        </p:nvSpPr>
        <p:spPr bwMode="auto">
          <a:xfrm rot="5400000">
            <a:off x="4432301" y="1752600"/>
            <a:ext cx="533400" cy="990600"/>
          </a:xfrm>
          <a:prstGeom prst="up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3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24CFD-4DE5-4364-8746-BBA8D5F15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2898648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rgbClr val="C00000"/>
                </a:solidFill>
              </a:rPr>
              <a:t>Antibiotic stewardship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9C4708-4FB1-4809-8A50-5B2E6FD5A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A5E10-E771-4A62-B6AD-99750BC3B0D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67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3492-6324-4083-96F9-6C19663F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0034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Antibiotic stewardship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0D5D53-8480-41CC-8AD5-001BD316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860125"/>
            <a:ext cx="8420100" cy="4525963"/>
          </a:xfrm>
        </p:spPr>
        <p:txBody>
          <a:bodyPr/>
          <a:lstStyle/>
          <a:p>
            <a:pPr algn="ctr"/>
            <a:r>
              <a:rPr lang="en-GB" sz="2800" dirty="0"/>
              <a:t>Aim of the antibiotic stewardship programme is to </a:t>
            </a:r>
          </a:p>
          <a:p>
            <a:pPr algn="ctr"/>
            <a:r>
              <a:rPr lang="en-GB" sz="2800" u="sng" dirty="0"/>
              <a:t>reduce </a:t>
            </a:r>
            <a:r>
              <a:rPr lang="en-GB" sz="2800" i="1" u="sng" dirty="0"/>
              <a:t>inappropriate use</a:t>
            </a:r>
            <a:r>
              <a:rPr lang="en-GB" sz="2800" dirty="0"/>
              <a:t> of antibiotics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60EC65-A764-4A74-98ED-3AA0D65E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212B98-6F62-44C8-B37F-99F4A91BAA3F}"/>
              </a:ext>
            </a:extLst>
          </p:cNvPr>
          <p:cNvSpPr/>
          <p:nvPr/>
        </p:nvSpPr>
        <p:spPr>
          <a:xfrm>
            <a:off x="516835" y="3962400"/>
            <a:ext cx="7848600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lvl="1" algn="ctr"/>
            <a:r>
              <a:rPr lang="en-GB" sz="2400" dirty="0">
                <a:solidFill>
                  <a:schemeClr val="bg1"/>
                </a:solidFill>
              </a:rPr>
              <a:t>This objective cannot be achieved </a:t>
            </a:r>
            <a:r>
              <a:rPr lang="en-GB" sz="2400" b="1" i="1" dirty="0">
                <a:solidFill>
                  <a:schemeClr val="bg1"/>
                </a:solidFill>
              </a:rPr>
              <a:t>only</a:t>
            </a:r>
            <a:r>
              <a:rPr lang="en-GB" sz="2400" dirty="0">
                <a:solidFill>
                  <a:schemeClr val="bg1"/>
                </a:solidFill>
              </a:rPr>
              <a:t> by monitoring compliance with the local guidelines</a:t>
            </a:r>
          </a:p>
        </p:txBody>
      </p:sp>
    </p:spTree>
    <p:extLst>
      <p:ext uri="{BB962C8B-B14F-4D97-AF65-F5344CB8AC3E}">
        <p14:creationId xmlns:p14="http://schemas.microsoft.com/office/powerpoint/2010/main" val="22303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3492-6324-4083-96F9-6C19663F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0034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Antibiotic stewardship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0D5D53-8480-41CC-8AD5-001BD3166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860125"/>
            <a:ext cx="842010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/>
              <a:t> Monitoring data should include: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Document </a:t>
            </a:r>
            <a:r>
              <a:rPr lang="en-GB" sz="2400" i="1" dirty="0"/>
              <a:t>reason</a:t>
            </a:r>
            <a:r>
              <a:rPr lang="en-GB" sz="2400" dirty="0"/>
              <a:t> for prescribing</a:t>
            </a:r>
          </a:p>
          <a:p>
            <a:pPr lvl="1"/>
            <a:r>
              <a:rPr lang="en-GB" sz="2400" dirty="0"/>
              <a:t>Was antibiotic(s) is really needed ?</a:t>
            </a:r>
          </a:p>
          <a:p>
            <a:pPr lvl="2"/>
            <a:r>
              <a:rPr lang="en-GB" sz="2000" dirty="0"/>
              <a:t>Infection </a:t>
            </a:r>
            <a:r>
              <a:rPr lang="en-GB" sz="2000" i="1" dirty="0"/>
              <a:t>vs</a:t>
            </a:r>
            <a:r>
              <a:rPr lang="en-GB" sz="2000" dirty="0"/>
              <a:t> colonization ! etc…</a:t>
            </a:r>
            <a:br>
              <a:rPr lang="en-GB" sz="2000" dirty="0"/>
            </a:br>
            <a:r>
              <a:rPr lang="en-GB" sz="2000" dirty="0"/>
              <a:t>(Treating the positive bacteriology report and not the patient !)</a:t>
            </a:r>
          </a:p>
          <a:p>
            <a:pPr lvl="2"/>
            <a:r>
              <a:rPr lang="en-GB" sz="2000" dirty="0"/>
              <a:t>Bacterial </a:t>
            </a:r>
            <a:r>
              <a:rPr lang="en-GB" sz="2000" i="1" dirty="0"/>
              <a:t>vs</a:t>
            </a:r>
            <a:r>
              <a:rPr lang="en-GB" sz="2000" dirty="0"/>
              <a:t> viral infections</a:t>
            </a:r>
          </a:p>
          <a:p>
            <a:pPr lvl="2"/>
            <a:r>
              <a:rPr lang="en-GB" sz="2000" dirty="0"/>
              <a:t>Non-infective causes of fever</a:t>
            </a:r>
            <a:r>
              <a:rPr lang="en-GB" sz="1800" dirty="0"/>
              <a:t> </a:t>
            </a:r>
            <a:endParaRPr lang="en-GB" sz="2400" dirty="0"/>
          </a:p>
          <a:p>
            <a:pPr lvl="1"/>
            <a:r>
              <a:rPr lang="en-GB" sz="2400" i="1" dirty="0">
                <a:solidFill>
                  <a:srgbClr val="FF0000"/>
                </a:solidFill>
              </a:rPr>
              <a:t>Right antibiotic </a:t>
            </a:r>
            <a:r>
              <a:rPr lang="en-GB" sz="2400" dirty="0">
                <a:solidFill>
                  <a:srgbClr val="FF0000"/>
                </a:solidFill>
              </a:rPr>
              <a:t>was prescribed as per local guideline </a:t>
            </a:r>
          </a:p>
          <a:p>
            <a:pPr lvl="1"/>
            <a:r>
              <a:rPr lang="en-GB" sz="2400" dirty="0"/>
              <a:t>Right dose</a:t>
            </a:r>
          </a:p>
          <a:p>
            <a:pPr lvl="1"/>
            <a:r>
              <a:rPr lang="en-GB" sz="2400" dirty="0"/>
              <a:t>Right duration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360EC65-A764-4A74-98ED-3AA0D65E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533400" y="-130074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Antibiotic Consumption in the Southern Trust and  </a:t>
            </a:r>
            <a:r>
              <a:rPr lang="en-US" sz="2800" i="1" dirty="0">
                <a:solidFill>
                  <a:srgbClr val="C00000"/>
                </a:solidFill>
              </a:rPr>
              <a:t>C. difficile</a:t>
            </a: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81000" y="98851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Arrow: Up 6">
            <a:extLst>
              <a:ext uri="{FF2B5EF4-FFF2-40B4-BE49-F238E27FC236}">
                <a16:creationId xmlns:a16="http://schemas.microsoft.com/office/drawing/2014/main" xmlns="" id="{42A01663-4A7B-46B5-A742-225E8433A002}"/>
              </a:ext>
            </a:extLst>
          </p:cNvPr>
          <p:cNvSpPr/>
          <p:nvPr/>
        </p:nvSpPr>
        <p:spPr bwMode="auto">
          <a:xfrm rot="14393344">
            <a:off x="2893236" y="3102568"/>
            <a:ext cx="484632" cy="978408"/>
          </a:xfrm>
          <a:prstGeom prst="up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chemeClr val="bg1"/>
                </a:solidFill>
              </a:rPr>
              <a:t>C diff 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6F3393-0865-4FBD-94DC-3F63E213F5A5}"/>
              </a:ext>
            </a:extLst>
          </p:cNvPr>
          <p:cNvSpPr/>
          <p:nvPr/>
        </p:nvSpPr>
        <p:spPr>
          <a:xfrm>
            <a:off x="511547" y="6402119"/>
            <a:ext cx="8120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MCory</a:t>
            </a:r>
            <a:r>
              <a:rPr lang="en-GB" sz="1600" dirty="0">
                <a:solidFill>
                  <a:schemeClr val="bg1"/>
                </a:solidFill>
              </a:rPr>
              <a:t> A, Damani N et al. </a:t>
            </a:r>
            <a:r>
              <a:rPr lang="en-GB" sz="1600" i="1" dirty="0">
                <a:solidFill>
                  <a:schemeClr val="bg1"/>
                </a:solidFill>
              </a:rPr>
              <a:t>British Journal of Clinical Pharmacy</a:t>
            </a:r>
            <a:r>
              <a:rPr lang="en-GB" sz="1600" dirty="0">
                <a:solidFill>
                  <a:schemeClr val="bg1"/>
                </a:solidFill>
              </a:rPr>
              <a:t> 2010;2: 341-344</a:t>
            </a:r>
          </a:p>
        </p:txBody>
      </p:sp>
      <p:sp>
        <p:nvSpPr>
          <p:cNvPr id="8" name="Down Arrow Callout 1">
            <a:extLst>
              <a:ext uri="{FF2B5EF4-FFF2-40B4-BE49-F238E27FC236}">
                <a16:creationId xmlns:a16="http://schemas.microsoft.com/office/drawing/2014/main" xmlns="" id="{5D4B75CE-A0DE-47DF-9B7F-4E09F1E19C23}"/>
              </a:ext>
            </a:extLst>
          </p:cNvPr>
          <p:cNvSpPr/>
          <p:nvPr/>
        </p:nvSpPr>
        <p:spPr>
          <a:xfrm>
            <a:off x="914400" y="2209800"/>
            <a:ext cx="1752600" cy="762000"/>
          </a:xfrm>
          <a:prstGeom prst="down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Monitoring of antibiotic compliance </a:t>
            </a:r>
          </a:p>
        </p:txBody>
      </p:sp>
    </p:spTree>
    <p:extLst>
      <p:ext uri="{BB962C8B-B14F-4D97-AF65-F5344CB8AC3E}">
        <p14:creationId xmlns:p14="http://schemas.microsoft.com/office/powerpoint/2010/main" val="198357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CE9A3F-5803-4002-A52A-109640E9C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Antibiotic ward rounds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6394F1-B9F8-4B3B-A61B-814EFF60B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05A27-D1A2-4A73-9FBF-31DA3CF71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846128-5C7F-419A-8706-A49591D64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7700" y="1143000"/>
            <a:ext cx="7848600" cy="504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3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4">
            <a:extLst>
              <a:ext uri="{FF2B5EF4-FFF2-40B4-BE49-F238E27FC236}">
                <a16:creationId xmlns:a16="http://schemas.microsoft.com/office/drawing/2014/main" xmlns="" id="{F0C21EAF-D407-4653-B8C8-599C1D1D91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357313"/>
            <a:ext cx="7848600" cy="4535487"/>
          </a:xfrm>
        </p:spPr>
      </p:pic>
      <p:sp>
        <p:nvSpPr>
          <p:cNvPr id="4" name="Oval 5">
            <a:extLst>
              <a:ext uri="{FF2B5EF4-FFF2-40B4-BE49-F238E27FC236}">
                <a16:creationId xmlns:a16="http://schemas.microsoft.com/office/drawing/2014/main" xmlns="" id="{C7709F30-2474-4A41-AC05-B8BF52E4212C}"/>
              </a:ext>
            </a:extLst>
          </p:cNvPr>
          <p:cNvSpPr/>
          <p:nvPr/>
        </p:nvSpPr>
        <p:spPr>
          <a:xfrm>
            <a:off x="1643063" y="1643063"/>
            <a:ext cx="2000250" cy="571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5" name="Oval 5">
            <a:extLst>
              <a:ext uri="{FF2B5EF4-FFF2-40B4-BE49-F238E27FC236}">
                <a16:creationId xmlns:a16="http://schemas.microsoft.com/office/drawing/2014/main" xmlns="" id="{7C0C8778-BA12-4EE2-BF1C-E8557BDF6D9B}"/>
              </a:ext>
            </a:extLst>
          </p:cNvPr>
          <p:cNvSpPr/>
          <p:nvPr/>
        </p:nvSpPr>
        <p:spPr>
          <a:xfrm>
            <a:off x="3786188" y="1643063"/>
            <a:ext cx="2000250" cy="571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84ECB2A-449B-4633-B37A-AD668851BAFA}"/>
              </a:ext>
            </a:extLst>
          </p:cNvPr>
          <p:cNvSpPr txBox="1">
            <a:spLocks/>
          </p:cNvSpPr>
          <p:nvPr/>
        </p:nvSpPr>
        <p:spPr>
          <a:xfrm>
            <a:off x="975360" y="4390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rgbClr val="C00000"/>
                </a:solidFill>
              </a:rPr>
              <a:t>Antibiotic ward rounds</a:t>
            </a:r>
            <a:r>
              <a:rPr lang="en-GB"/>
              <a:t/>
            </a:r>
            <a:br>
              <a:rPr lang="en-GB"/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70E19-E154-4F3A-B09F-29863B41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00000"/>
                </a:solidFill>
              </a:rPr>
              <a:t>Feedback of information to Consultants</a:t>
            </a:r>
            <a:r>
              <a:rPr lang="en-GB" sz="3600" dirty="0"/>
              <a:t/>
            </a:r>
            <a:br>
              <a:rPr lang="en-GB" sz="3600" dirty="0"/>
            </a:br>
            <a:r>
              <a:rPr lang="en-GB" sz="3600" dirty="0"/>
              <a:t>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FFB59366-27B4-404F-BE56-F9235479F5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65384"/>
            <a:ext cx="7911664" cy="487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A5A7914-22D9-40B1-810C-09940CED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86FD4B3-C0EB-4441-B681-E0DA55AF6732}"/>
              </a:ext>
            </a:extLst>
          </p:cNvPr>
          <p:cNvSpPr/>
          <p:nvPr/>
        </p:nvSpPr>
        <p:spPr bwMode="auto">
          <a:xfrm>
            <a:off x="1784132" y="1299695"/>
            <a:ext cx="5105400" cy="41116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4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BC79BCB-9201-49F3-A702-809B9D062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-405785"/>
            <a:ext cx="7581900" cy="145075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C00000"/>
                </a:solidFill>
              </a:rPr>
              <a:t>Impacts associated with WASH FIT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76BBCF2-022F-4F04-A9BA-18E23F99D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8" y="1044972"/>
            <a:ext cx="8645624" cy="47680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6003D30-8EC8-49B8-9682-90CD46FC37BA}"/>
              </a:ext>
            </a:extLst>
          </p:cNvPr>
          <p:cNvSpPr/>
          <p:nvPr/>
        </p:nvSpPr>
        <p:spPr bwMode="auto">
          <a:xfrm>
            <a:off x="2743200" y="1371600"/>
            <a:ext cx="1685925" cy="7905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8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>
            <a:extLst>
              <a:ext uri="{FF2B5EF4-FFF2-40B4-BE49-F238E27FC236}">
                <a16:creationId xmlns:a16="http://schemas.microsoft.com/office/drawing/2014/main" xmlns="" id="{50C226D8-3977-4511-B8C8-E884ACC55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1535" y="152400"/>
            <a:ext cx="7543800" cy="1450757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C00000"/>
                </a:solidFill>
              </a:rPr>
              <a:t>Antibiotic Ward Rounds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xmlns="" id="{8D7DF81D-66DB-43A2-8889-3C2F486A5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0099" y="2133600"/>
            <a:ext cx="7543801" cy="4023360"/>
          </a:xfrm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endParaRPr lang="en-GB" altLang="en-US" b="1" i="1" dirty="0"/>
          </a:p>
          <a:p>
            <a:pPr algn="ctr">
              <a:buFont typeface="Wingdings" panose="05000000000000000000" pitchFamily="2" charset="2"/>
              <a:buNone/>
            </a:pPr>
            <a:r>
              <a:rPr lang="en-GB" altLang="en-US" sz="3200" b="1" i="1" dirty="0"/>
              <a:t>One registrar doctor prescribed prophylactic  antibiotics for </a:t>
            </a:r>
            <a:r>
              <a:rPr lang="en-GB" altLang="en-US" sz="3200" b="1" i="1" dirty="0">
                <a:solidFill>
                  <a:srgbClr val="FF3300"/>
                </a:solidFill>
              </a:rPr>
              <a:t>one year</a:t>
            </a:r>
            <a:r>
              <a:rPr lang="en-GB" altLang="en-US" sz="3200" b="1" i="1" dirty="0"/>
              <a:t> to prevent UTI in a 78 year old catheterized patient!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533400" y="-130074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Antibiotic Consumption in the Southern Trust and  </a:t>
            </a:r>
            <a:r>
              <a:rPr lang="en-US" sz="2800" i="1" dirty="0">
                <a:solidFill>
                  <a:srgbClr val="C00000"/>
                </a:solidFill>
              </a:rPr>
              <a:t>C. difficile</a:t>
            </a: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073145"/>
              </p:ext>
            </p:extLst>
          </p:nvPr>
        </p:nvGraphicFramePr>
        <p:xfrm>
          <a:off x="381000" y="98851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509052" y="3631096"/>
            <a:ext cx="2825198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High risk antibiotic group</a:t>
            </a:r>
            <a:endParaRPr lang="en-GB" dirty="0"/>
          </a:p>
        </p:txBody>
      </p:sp>
      <p:sp>
        <p:nvSpPr>
          <p:cNvPr id="2" name="Down Arrow Callout 1"/>
          <p:cNvSpPr/>
          <p:nvPr/>
        </p:nvSpPr>
        <p:spPr>
          <a:xfrm>
            <a:off x="1799810" y="2057400"/>
            <a:ext cx="1752600" cy="762000"/>
          </a:xfrm>
          <a:prstGeom prst="down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Start of antibiotic ward rounds CAH &amp; DHH</a:t>
            </a:r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xmlns="" id="{42A01663-4A7B-46B5-A742-225E8433A002}"/>
              </a:ext>
            </a:extLst>
          </p:cNvPr>
          <p:cNvSpPr/>
          <p:nvPr/>
        </p:nvSpPr>
        <p:spPr bwMode="auto">
          <a:xfrm rot="14393344">
            <a:off x="2893236" y="3102568"/>
            <a:ext cx="484632" cy="978408"/>
          </a:xfrm>
          <a:prstGeom prst="up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>
                <a:solidFill>
                  <a:schemeClr val="bg1"/>
                </a:solidFill>
              </a:rPr>
              <a:t>C diff </a:t>
            </a: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6F3393-0865-4FBD-94DC-3F63E213F5A5}"/>
              </a:ext>
            </a:extLst>
          </p:cNvPr>
          <p:cNvSpPr/>
          <p:nvPr/>
        </p:nvSpPr>
        <p:spPr>
          <a:xfrm>
            <a:off x="511547" y="6402119"/>
            <a:ext cx="8120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MCory</a:t>
            </a:r>
            <a:r>
              <a:rPr lang="en-GB" sz="1600" dirty="0">
                <a:solidFill>
                  <a:schemeClr val="bg1"/>
                </a:solidFill>
              </a:rPr>
              <a:t> A, Damani N et al. </a:t>
            </a:r>
            <a:r>
              <a:rPr lang="en-GB" sz="1600" i="1" dirty="0">
                <a:solidFill>
                  <a:schemeClr val="bg1"/>
                </a:solidFill>
              </a:rPr>
              <a:t>British Journal of Clinical Pharmacy</a:t>
            </a:r>
            <a:r>
              <a:rPr lang="en-GB" sz="1600" dirty="0">
                <a:solidFill>
                  <a:schemeClr val="bg1"/>
                </a:solidFill>
              </a:rPr>
              <a:t> 2010;2: 341-344</a:t>
            </a:r>
          </a:p>
        </p:txBody>
      </p:sp>
      <p:sp>
        <p:nvSpPr>
          <p:cNvPr id="8" name="Down Arrow Callout 1">
            <a:extLst>
              <a:ext uri="{FF2B5EF4-FFF2-40B4-BE49-F238E27FC236}">
                <a16:creationId xmlns:a16="http://schemas.microsoft.com/office/drawing/2014/main" xmlns="" id="{5D4B75CE-A0DE-47DF-9B7F-4E09F1E19C23}"/>
              </a:ext>
            </a:extLst>
          </p:cNvPr>
          <p:cNvSpPr/>
          <p:nvPr/>
        </p:nvSpPr>
        <p:spPr>
          <a:xfrm>
            <a:off x="609600" y="2890010"/>
            <a:ext cx="1752600" cy="762000"/>
          </a:xfrm>
          <a:prstGeom prst="down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Monitoring of antibiotic compliance </a:t>
            </a:r>
          </a:p>
        </p:txBody>
      </p:sp>
    </p:spTree>
    <p:extLst>
      <p:ext uri="{BB962C8B-B14F-4D97-AF65-F5344CB8AC3E}">
        <p14:creationId xmlns:p14="http://schemas.microsoft.com/office/powerpoint/2010/main" val="11430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2" grpId="0" animBg="1"/>
      <p:bldP spid="7" grpId="0" animBg="1"/>
      <p:bldP spid="11" grpId="0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r>
              <a:rPr lang="en-GB" sz="2400" dirty="0">
                <a:solidFill>
                  <a:srgbClr val="C00000"/>
                </a:solidFill>
              </a:rPr>
              <a:t>Antibiotic consumption in four Trusts N. Ireland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458200" cy="251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59" y="4343400"/>
            <a:ext cx="6703541" cy="10350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6600" y="3200400"/>
            <a:ext cx="5257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276600" y="1828800"/>
            <a:ext cx="4572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057400" y="4724400"/>
            <a:ext cx="16764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043608" y="2564904"/>
            <a:ext cx="1688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</a:rPr>
              <a:t>High Risk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44597" y="3881735"/>
            <a:ext cx="161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+mj-lt"/>
              </a:rPr>
              <a:t>Low Risk </a:t>
            </a:r>
          </a:p>
        </p:txBody>
      </p:sp>
    </p:spTree>
    <p:extLst>
      <p:ext uri="{BB962C8B-B14F-4D97-AF65-F5344CB8AC3E}">
        <p14:creationId xmlns:p14="http://schemas.microsoft.com/office/powerpoint/2010/main" val="353703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>
                <a:solidFill>
                  <a:srgbClr val="C00000"/>
                </a:solidFill>
              </a:rPr>
              <a:t/>
            </a:r>
            <a:br>
              <a:rPr lang="en-GB" sz="3200" b="1" dirty="0">
                <a:solidFill>
                  <a:srgbClr val="C00000"/>
                </a:solidFill>
              </a:rPr>
            </a:br>
            <a:r>
              <a:rPr lang="en-GB" sz="3200" b="1" dirty="0">
                <a:solidFill>
                  <a:srgbClr val="C00000"/>
                </a:solidFill>
              </a:rPr>
              <a:t>Antibiotic expenditure in the Southern Trust</a:t>
            </a:r>
            <a:br>
              <a:rPr lang="en-GB" sz="3200" b="1" dirty="0">
                <a:solidFill>
                  <a:srgbClr val="C00000"/>
                </a:solidFill>
              </a:rPr>
            </a:br>
            <a:r>
              <a:rPr lang="en-GB" sz="3200" dirty="0">
                <a:solidFill>
                  <a:srgbClr val="C00000"/>
                </a:solidFill>
              </a:rPr>
              <a:t>(All adult inpatients) </a:t>
            </a:r>
            <a:r>
              <a:rPr lang="en-GB" sz="3200" b="1" dirty="0">
                <a:solidFill>
                  <a:srgbClr val="C00000"/>
                </a:solidFill>
              </a:rPr>
              <a:t/>
            </a:r>
            <a:br>
              <a:rPr lang="en-GB" sz="3200" b="1" dirty="0">
                <a:solidFill>
                  <a:srgbClr val="C00000"/>
                </a:solidFill>
              </a:rPr>
            </a:br>
            <a:endParaRPr lang="en-GB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272" y="2038578"/>
            <a:ext cx="5961905" cy="363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2463800" y="2971800"/>
            <a:ext cx="127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733800" y="3657600"/>
            <a:ext cx="3841377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905000" y="2057400"/>
            <a:ext cx="1434495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150 k/month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953000" y="3200400"/>
            <a:ext cx="1317477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80 k/month</a:t>
            </a:r>
            <a:endParaRPr lang="en-GB" dirty="0"/>
          </a:p>
        </p:txBody>
      </p:sp>
      <p:sp>
        <p:nvSpPr>
          <p:cNvPr id="8" name="Down Arrow Callout 7"/>
          <p:cNvSpPr/>
          <p:nvPr/>
        </p:nvSpPr>
        <p:spPr>
          <a:xfrm>
            <a:off x="2743200" y="1448151"/>
            <a:ext cx="1752600" cy="762000"/>
          </a:xfrm>
          <a:prstGeom prst="downArrowCallou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Start of antibiotic ward rounds CAH &amp; DHH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C60768-E6B6-4C01-99F7-2FB519FECFE4}"/>
              </a:ext>
            </a:extLst>
          </p:cNvPr>
          <p:cNvSpPr/>
          <p:nvPr/>
        </p:nvSpPr>
        <p:spPr>
          <a:xfrm>
            <a:off x="511547" y="6402119"/>
            <a:ext cx="8120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MCory</a:t>
            </a:r>
            <a:r>
              <a:rPr lang="en-GB" sz="1600" dirty="0">
                <a:solidFill>
                  <a:schemeClr val="bg1"/>
                </a:solidFill>
              </a:rPr>
              <a:t> A, Damani N et al. </a:t>
            </a:r>
            <a:r>
              <a:rPr lang="en-GB" sz="1600" i="1" dirty="0">
                <a:solidFill>
                  <a:schemeClr val="bg1"/>
                </a:solidFill>
              </a:rPr>
              <a:t>British Journal of Clinical Pharmacy</a:t>
            </a:r>
            <a:r>
              <a:rPr lang="en-GB" sz="1600" dirty="0">
                <a:solidFill>
                  <a:schemeClr val="bg1"/>
                </a:solidFill>
              </a:rPr>
              <a:t> 2010;2: 341-344</a:t>
            </a:r>
          </a:p>
        </p:txBody>
      </p:sp>
    </p:spTree>
    <p:extLst>
      <p:ext uri="{BB962C8B-B14F-4D97-AF65-F5344CB8AC3E}">
        <p14:creationId xmlns:p14="http://schemas.microsoft.com/office/powerpoint/2010/main" val="9683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089"/>
            <a:ext cx="81549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838200" y="3140075"/>
            <a:ext cx="7745412" cy="1815882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main aim of the Antibiotic Stewardship </a:t>
            </a:r>
            <a:r>
              <a:rPr lang="en-US" sz="2400" b="1" dirty="0" err="1">
                <a:solidFill>
                  <a:schemeClr val="bg1"/>
                </a:solidFill>
              </a:rPr>
              <a:t>Programme</a:t>
            </a:r>
            <a:r>
              <a:rPr lang="en-US" sz="2400" b="1" dirty="0">
                <a:solidFill>
                  <a:schemeClr val="bg1"/>
                </a:solidFill>
              </a:rPr>
              <a:t> is to </a:t>
            </a:r>
            <a:r>
              <a:rPr lang="en-US" sz="2400" b="1" i="1" u="sng" dirty="0">
                <a:solidFill>
                  <a:srgbClr val="FFFF00"/>
                </a:solidFill>
              </a:rPr>
              <a:t>reduce inappropriate prescribing to preserve current compounds </a:t>
            </a:r>
            <a:r>
              <a:rPr lang="en-US" sz="2400" b="1" dirty="0">
                <a:solidFill>
                  <a:srgbClr val="FFFF00"/>
                </a:solidFill>
              </a:rPr>
              <a:t>! </a:t>
            </a:r>
          </a:p>
          <a:p>
            <a:pPr algn="ctr"/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913EC-520F-426F-A541-83DFF8D939AC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3" name="Rectangle 2"/>
          <p:cNvSpPr/>
          <p:nvPr/>
        </p:nvSpPr>
        <p:spPr bwMode="auto">
          <a:xfrm>
            <a:off x="1199045" y="1218282"/>
            <a:ext cx="7210317" cy="7366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 txBox="1">
            <a:spLocks/>
          </p:cNvSpPr>
          <p:nvPr/>
        </p:nvSpPr>
        <p:spPr bwMode="auto">
          <a:xfrm>
            <a:off x="168372" y="130"/>
            <a:ext cx="8876847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3295" tIns="133295" rIns="133295" bIns="0" numCol="1" anchor="ctr" anchorCtr="0" compatLnSpc="1">
            <a:prstTxWarp prst="textNoShape">
              <a:avLst/>
            </a:prstTxWarp>
          </a:bodyPr>
          <a:lstStyle>
            <a:lvl1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Arial" charset="0"/>
                <a:cs typeface="Arial" charset="0"/>
              </a:defRPr>
            </a:lvl1pPr>
            <a:lvl2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defRPr>
            </a:lvl2pPr>
            <a:lvl3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defRPr>
            </a:lvl3pPr>
            <a:lvl4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defRPr>
            </a:lvl4pPr>
            <a:lvl5pPr algn="ctr" defTabSz="865188" rtl="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E7C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E7C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E7C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5E7CF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9pPr>
          </a:lstStyle>
          <a:p>
            <a:pPr marL="0" marR="0" lvl="0" indent="0" algn="ctr" defTabSz="865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C77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AMR Global Action Plans &amp; National Action Plans</a:t>
            </a: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395539" y="1268760"/>
          <a:ext cx="813690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9783" y="767828"/>
            <a:ext cx="2547058" cy="351924"/>
          </a:xfrm>
          <a:prstGeom prst="rect">
            <a:avLst/>
          </a:prstGeom>
          <a:noFill/>
        </p:spPr>
        <p:txBody>
          <a:bodyPr wrap="none" lIns="89447" tIns="44720" rIns="89447" bIns="44720" rtlCol="0">
            <a:spAutoFit/>
          </a:bodyPr>
          <a:lstStyle/>
          <a:p>
            <a:pPr marL="0" marR="0" lvl="0" indent="0" algn="ctr" defTabSz="8944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Global strategic objectives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3289" y="784562"/>
            <a:ext cx="4568958" cy="351924"/>
          </a:xfrm>
          <a:prstGeom prst="rect">
            <a:avLst/>
          </a:prstGeom>
          <a:noFill/>
        </p:spPr>
        <p:txBody>
          <a:bodyPr wrap="none" lIns="89447" tIns="44720" rIns="89447" bIns="44720" rtlCol="0">
            <a:spAutoFit/>
          </a:bodyPr>
          <a:lstStyle/>
          <a:p>
            <a:pPr marL="0" marR="0" lvl="0" indent="0" algn="ctr" defTabSz="8944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/>
                <a:cs typeface="Arial"/>
              </a:rPr>
              <a:t>Examples of key actions for national action plans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70442" y="3200400"/>
            <a:ext cx="8162001" cy="8382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447" tIns="44720" rIns="89447" bIns="44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44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1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B24CFD-4DE5-4364-8746-BBA8D5F15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rgbClr val="C00000"/>
                </a:solidFill>
              </a:rPr>
              <a:t>Infection Prevention and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074A75-3BC1-4600-8D7D-CC2D398FC6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9C4708-4FB1-4809-8A50-5B2E6FD5A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A5E10-E771-4A62-B6AD-99750BC3B0D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1" y="-539924"/>
            <a:ext cx="9144000" cy="1325562"/>
          </a:xfrm>
        </p:spPr>
        <p:txBody>
          <a:bodyPr/>
          <a:lstStyle/>
          <a:p>
            <a:r>
              <a:rPr lang="en-GB" sz="3600" b="1" dirty="0">
                <a:solidFill>
                  <a:srgbClr val="C00000"/>
                </a:solidFill>
              </a:rPr>
              <a:t>Factors Contributing to AMR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82" y="878548"/>
            <a:ext cx="5070227" cy="518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2050663" y="1106425"/>
            <a:ext cx="2417507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angle 2"/>
          <p:cNvSpPr/>
          <p:nvPr/>
        </p:nvSpPr>
        <p:spPr bwMode="auto">
          <a:xfrm>
            <a:off x="1706863" y="1440874"/>
            <a:ext cx="1895319" cy="22167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892175" marR="0" lvl="0" indent="-312738" algn="l" defTabSz="1012825" rtl="0" eaLnBrk="1" fontAlgn="base" latinLnBrk="0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SzTx/>
              <a:buFont typeface="Arial" charset="0"/>
              <a:buChar char="–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987636" y="2757055"/>
            <a:ext cx="7620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892175" marR="0" lvl="0" indent="-312738" algn="l" defTabSz="1012825" rtl="0" eaLnBrk="1" fontAlgn="base" latinLnBrk="0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SzTx/>
              <a:buFont typeface="Arial" charset="0"/>
              <a:buChar char="–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 Narrow" charset="0"/>
              <a:ea typeface="ＭＳ Ｐゴシック" charset="0"/>
              <a:cs typeface="Arial" charset="0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xmlns="" id="{2D96931E-BF23-4049-A08D-9DE614CCB0E6}"/>
              </a:ext>
            </a:extLst>
          </p:cNvPr>
          <p:cNvSpPr/>
          <p:nvPr/>
        </p:nvSpPr>
        <p:spPr bwMode="auto">
          <a:xfrm>
            <a:off x="4826276" y="3622964"/>
            <a:ext cx="567760" cy="1517681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HCF transmission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2D82F1-0680-4270-9B95-12DD29B0E417}"/>
              </a:ext>
            </a:extLst>
          </p:cNvPr>
          <p:cNvSpPr/>
          <p:nvPr/>
        </p:nvSpPr>
        <p:spPr>
          <a:xfrm>
            <a:off x="254276" y="6412468"/>
            <a:ext cx="8584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Holmes AH, et al. Lancet. 2016 Jan 9;387(10014):176-87.</a:t>
            </a:r>
          </a:p>
        </p:txBody>
      </p:sp>
    </p:spTree>
    <p:extLst>
      <p:ext uri="{BB962C8B-B14F-4D97-AF65-F5344CB8AC3E}">
        <p14:creationId xmlns:p14="http://schemas.microsoft.com/office/powerpoint/2010/main" val="415107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C0805-1EBC-43D4-80F8-F549D2BCD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22501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WHO IPC Core Component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DEB7944-D6DD-4F87-8FD6-86EC3516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750CC9-04B4-4BC0-AEDB-8DC79FC5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3253D-924B-46A2-9C05-64E50D58829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ACB644-5AF7-4992-B3E0-58B81D15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79525"/>
            <a:ext cx="3450047" cy="48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5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057" y="717062"/>
            <a:ext cx="9144000" cy="4876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E27FCBBF-B6AD-2F47-9DCB-6775475C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8" y="9686"/>
            <a:ext cx="8556392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The</a:t>
            </a:r>
            <a:r>
              <a:rPr lang="en-US" b="1" dirty="0"/>
              <a:t> </a:t>
            </a:r>
            <a:r>
              <a:rPr lang="en-US" dirty="0">
                <a:solidFill>
                  <a:srgbClr val="C00000"/>
                </a:solidFill>
              </a:rPr>
              <a:t>IPC implementation approach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7113AE5-A9E2-8144-8A5F-0463381E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5"/>
          <a:stretch/>
        </p:blipFill>
        <p:spPr>
          <a:xfrm>
            <a:off x="3299945" y="1147552"/>
            <a:ext cx="1233703" cy="1589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2BE0CAB-7DDA-F54C-814F-119D8F58E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326" y="3213388"/>
            <a:ext cx="1230674" cy="1666059"/>
          </a:xfrm>
          <a:prstGeom prst="rect">
            <a:avLst/>
          </a:prstGeom>
        </p:spPr>
      </p:pic>
      <p:pic>
        <p:nvPicPr>
          <p:cNvPr id="18" name="Graphic 17" descr="LineSlightCurve">
            <a:extLst>
              <a:ext uri="{FF2B5EF4-FFF2-40B4-BE49-F238E27FC236}">
                <a16:creationId xmlns:a16="http://schemas.microsoft.com/office/drawing/2014/main" xmlns="" id="{50FB55A5-4941-464A-BB59-5F11B8959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408361">
            <a:off x="2780040" y="3430586"/>
            <a:ext cx="553687" cy="415265"/>
          </a:xfrm>
          <a:prstGeom prst="rect">
            <a:avLst/>
          </a:prstGeom>
        </p:spPr>
      </p:pic>
      <p:pic>
        <p:nvPicPr>
          <p:cNvPr id="19" name="Graphic 18" descr="LineCurveClockwise">
            <a:extLst>
              <a:ext uri="{FF2B5EF4-FFF2-40B4-BE49-F238E27FC236}">
                <a16:creationId xmlns:a16="http://schemas.microsoft.com/office/drawing/2014/main" xmlns="" id="{531E08CD-65D8-7E44-AACB-FAD0397174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7776770">
            <a:off x="2950279" y="3610184"/>
            <a:ext cx="347603" cy="4634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004C761-632E-AE4B-816C-5458F315320A}"/>
              </a:ext>
            </a:extLst>
          </p:cNvPr>
          <p:cNvSpPr txBox="1"/>
          <p:nvPr/>
        </p:nvSpPr>
        <p:spPr>
          <a:xfrm>
            <a:off x="3263512" y="2786459"/>
            <a:ext cx="138040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Arial"/>
              </a:rPr>
              <a:t>National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593872-A40A-AF40-B59C-0F1D49771A10}"/>
              </a:ext>
            </a:extLst>
          </p:cNvPr>
          <p:cNvSpPr txBox="1"/>
          <p:nvPr/>
        </p:nvSpPr>
        <p:spPr>
          <a:xfrm>
            <a:off x="3341326" y="5034068"/>
            <a:ext cx="12985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Arial"/>
              </a:rPr>
              <a:t>Healthcare facility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15C06C3-A50B-0346-8AB7-81B450D0C1F9}"/>
              </a:ext>
            </a:extLst>
          </p:cNvPr>
          <p:cNvSpPr txBox="1"/>
          <p:nvPr/>
        </p:nvSpPr>
        <p:spPr>
          <a:xfrm>
            <a:off x="130408" y="4423656"/>
            <a:ext cx="167342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Arial"/>
              </a:rPr>
              <a:t>WHO Core Component  Guidelines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74E4B6A-F85E-CB46-8496-2E01CD58A649}"/>
              </a:ext>
            </a:extLst>
          </p:cNvPr>
          <p:cNvSpPr txBox="1"/>
          <p:nvPr/>
        </p:nvSpPr>
        <p:spPr>
          <a:xfrm rot="16200000">
            <a:off x="1502893" y="3137637"/>
            <a:ext cx="2227826" cy="646331"/>
          </a:xfrm>
          <a:prstGeom prst="rect">
            <a:avLst/>
          </a:prstGeom>
          <a:solidFill>
            <a:srgbClr val="1616A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Arial"/>
              </a:rPr>
              <a:t>Implementation packages</a:t>
            </a:r>
          </a:p>
        </p:txBody>
      </p:sp>
      <p:pic>
        <p:nvPicPr>
          <p:cNvPr id="25" name="Graphic 24" descr="Play">
            <a:extLst>
              <a:ext uri="{FF2B5EF4-FFF2-40B4-BE49-F238E27FC236}">
                <a16:creationId xmlns:a16="http://schemas.microsoft.com/office/drawing/2014/main" xmlns="" id="{E138C1F3-BC51-554E-88A6-D6BE9DDB0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03831" y="3224369"/>
            <a:ext cx="630486" cy="4728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925B6C8-7FC5-414B-B378-00C9C329E3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33" t="23964" r="19459" b="14808"/>
          <a:stretch/>
        </p:blipFill>
        <p:spPr>
          <a:xfrm>
            <a:off x="6973107" y="1100611"/>
            <a:ext cx="2006836" cy="1536451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4BD1D76-117F-4E41-A405-97B0EFEFD8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4060" y="3596789"/>
            <a:ext cx="1831883" cy="14088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B77B3DB-AA70-E04D-8048-F726E43B3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6509" y="2709670"/>
            <a:ext cx="1579103" cy="1391806"/>
          </a:xfrm>
          <a:prstGeom prst="rect">
            <a:avLst/>
          </a:prstGeom>
        </p:spPr>
      </p:pic>
      <p:pic>
        <p:nvPicPr>
          <p:cNvPr id="34" name="Graphic 33" descr="LineSlightCurve">
            <a:extLst>
              <a:ext uri="{FF2B5EF4-FFF2-40B4-BE49-F238E27FC236}">
                <a16:creationId xmlns:a16="http://schemas.microsoft.com/office/drawing/2014/main" xmlns="" id="{A219BCED-D5EF-E746-A80A-7F0860EA1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93484">
            <a:off x="4533357" y="2714437"/>
            <a:ext cx="553687" cy="415265"/>
          </a:xfrm>
          <a:prstGeom prst="rect">
            <a:avLst/>
          </a:prstGeom>
        </p:spPr>
      </p:pic>
      <p:pic>
        <p:nvPicPr>
          <p:cNvPr id="35" name="Graphic 34" descr="LineCurveClockwise">
            <a:extLst>
              <a:ext uri="{FF2B5EF4-FFF2-40B4-BE49-F238E27FC236}">
                <a16:creationId xmlns:a16="http://schemas.microsoft.com/office/drawing/2014/main" xmlns="" id="{1D8619EC-98B8-BC4A-BE78-E5D9981F9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4463335" y="3557435"/>
            <a:ext cx="347603" cy="46347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E1790FE-3848-0848-B8E3-81002FF79D3F}"/>
              </a:ext>
            </a:extLst>
          </p:cNvPr>
          <p:cNvSpPr txBox="1"/>
          <p:nvPr/>
        </p:nvSpPr>
        <p:spPr>
          <a:xfrm>
            <a:off x="4736057" y="4229846"/>
            <a:ext cx="1778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Arial"/>
              </a:rPr>
              <a:t>5-Step implementation cycle</a:t>
            </a:r>
          </a:p>
        </p:txBody>
      </p:sp>
      <p:pic>
        <p:nvPicPr>
          <p:cNvPr id="28" name="Graphic 27" descr="LineSlightCurve">
            <a:extLst>
              <a:ext uri="{FF2B5EF4-FFF2-40B4-BE49-F238E27FC236}">
                <a16:creationId xmlns:a16="http://schemas.microsoft.com/office/drawing/2014/main" xmlns="" id="{ADECDC9A-E528-E541-A4F7-EA5BAF3774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958076">
            <a:off x="6403328" y="3262982"/>
            <a:ext cx="553687" cy="415265"/>
          </a:xfrm>
          <a:prstGeom prst="rect">
            <a:avLst/>
          </a:prstGeom>
        </p:spPr>
      </p:pic>
      <p:pic>
        <p:nvPicPr>
          <p:cNvPr id="29" name="Graphic 28" descr="LineCurveClockwise">
            <a:extLst>
              <a:ext uri="{FF2B5EF4-FFF2-40B4-BE49-F238E27FC236}">
                <a16:creationId xmlns:a16="http://schemas.microsoft.com/office/drawing/2014/main" xmlns="" id="{94D3E6F0-8402-6C4E-B3D8-F3B0E8C09E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7758498">
            <a:off x="6522957" y="3588459"/>
            <a:ext cx="347603" cy="463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212D51-9BF2-44AC-B81A-82648B34C9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0408" y="2060391"/>
            <a:ext cx="1673423" cy="23632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A536414-BE6A-4263-9BED-E6E2430AE8B3}"/>
              </a:ext>
            </a:extLst>
          </p:cNvPr>
          <p:cNvSpPr txBox="1"/>
          <p:nvPr/>
        </p:nvSpPr>
        <p:spPr>
          <a:xfrm>
            <a:off x="7147395" y="5069987"/>
            <a:ext cx="1778547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Arial"/>
              </a:rPr>
              <a:t>IPCAF</a:t>
            </a:r>
            <a:r>
              <a:rPr lang="en-GB" sz="1600" dirty="0"/>
              <a:t> </a:t>
            </a:r>
          </a:p>
          <a:p>
            <a:pPr algn="ctr"/>
            <a:r>
              <a:rPr lang="en-GB" sz="1600" dirty="0"/>
              <a:t>IPC Assessment framework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panose="03050602040202020205" pitchFamily="66" charset="77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32D7E45-6545-4670-B4E3-D3E21BAD1BC1}"/>
              </a:ext>
            </a:extLst>
          </p:cNvPr>
          <p:cNvSpPr txBox="1"/>
          <p:nvPr/>
        </p:nvSpPr>
        <p:spPr>
          <a:xfrm>
            <a:off x="6980121" y="2701427"/>
            <a:ext cx="1999821" cy="8588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Arial"/>
              </a:rPr>
              <a:t>IPCAT2</a:t>
            </a:r>
            <a:r>
              <a:rPr lang="en-GB" sz="1600" dirty="0"/>
              <a:t> </a:t>
            </a:r>
          </a:p>
          <a:p>
            <a:pPr algn="ctr"/>
            <a:r>
              <a:rPr lang="en-GB" sz="1600" dirty="0"/>
              <a:t>IPC Assessment Tool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halkboard" panose="03050602040202020205" pitchFamily="66" charset="77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39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35" y="-400285"/>
            <a:ext cx="8229600" cy="1143000"/>
          </a:xfrm>
        </p:spPr>
        <p:txBody>
          <a:bodyPr/>
          <a:lstStyle/>
          <a:p>
            <a:r>
              <a:rPr lang="en-GB" sz="2800" dirty="0">
                <a:solidFill>
                  <a:srgbClr val="C00000"/>
                </a:solidFill>
              </a:rPr>
              <a:t>Link between Healthcare facility and community </a:t>
            </a:r>
          </a:p>
        </p:txBody>
      </p:sp>
      <p:sp>
        <p:nvSpPr>
          <p:cNvPr id="8" name="Round Same Side Corner Rectangle 7"/>
          <p:cNvSpPr/>
          <p:nvPr/>
        </p:nvSpPr>
        <p:spPr>
          <a:xfrm>
            <a:off x="1642533" y="876143"/>
            <a:ext cx="6460067" cy="1709553"/>
          </a:xfrm>
          <a:prstGeom prst="round2SameRect">
            <a:avLst>
              <a:gd name="adj1" fmla="val 16670"/>
              <a:gd name="adj2" fmla="val 0"/>
            </a:avLst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GB" sz="2000" b="1" u="sng" dirty="0">
                <a:solidFill>
                  <a:schemeClr val="bg1"/>
                </a:solidFill>
              </a:rPr>
              <a:t>HEALTH CARE FACILITY  </a:t>
            </a:r>
          </a:p>
          <a:p>
            <a:pPr lvl="0" algn="ctr"/>
            <a:r>
              <a:rPr lang="en-GB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HEALTH CARE–ASSOCIATED INFECTIONS </a:t>
            </a:r>
          </a:p>
          <a:p>
            <a:pPr lvl="0" algn="ctr"/>
            <a:r>
              <a:rPr lang="en-GB" sz="2000" b="1" dirty="0">
                <a:solidFill>
                  <a:srgbClr val="FFFF00"/>
                </a:solidFill>
              </a:rPr>
              <a:t>CROSS-INFECTION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of </a:t>
            </a:r>
            <a:r>
              <a:rPr lang="en-GB" sz="2000" b="1" dirty="0">
                <a:solidFill>
                  <a:srgbClr val="66FFFF"/>
                </a:solidFill>
              </a:rPr>
              <a:t>Multidrug-resistant organisms (MDROs)</a:t>
            </a:r>
            <a:endParaRPr lang="en-GB" sz="2000" dirty="0">
              <a:solidFill>
                <a:srgbClr val="66FFFF"/>
              </a:solidFill>
            </a:endParaRPr>
          </a:p>
          <a:p>
            <a:pPr lvl="0" algn="ctr"/>
            <a:r>
              <a:rPr lang="en-GB" sz="2000" b="1" dirty="0">
                <a:solidFill>
                  <a:schemeClr val="bg1"/>
                </a:solidFill>
              </a:rPr>
              <a:t>&amp; Communicable Diseases   </a:t>
            </a:r>
          </a:p>
        </p:txBody>
      </p:sp>
      <p:sp>
        <p:nvSpPr>
          <p:cNvPr id="13" name="Rounded Rectangle 4"/>
          <p:cNvSpPr/>
          <p:nvPr/>
        </p:nvSpPr>
        <p:spPr>
          <a:xfrm>
            <a:off x="1229031" y="3590504"/>
            <a:ext cx="6753672" cy="2069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412750" rIns="247650" bIns="412750" numCol="1" spcCol="1270" anchor="t" anchorCtr="0">
            <a:noAutofit/>
          </a:bodyPr>
          <a:lstStyle/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500" kern="1200" dirty="0"/>
          </a:p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500" kern="1200" dirty="0"/>
          </a:p>
          <a:p>
            <a:pPr lvl="0" algn="l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500" b="1" kern="1200" dirty="0"/>
          </a:p>
        </p:txBody>
      </p:sp>
      <p:sp>
        <p:nvSpPr>
          <p:cNvPr id="14" name="Round Same Side Corner Rectangle 13"/>
          <p:cNvSpPr/>
          <p:nvPr/>
        </p:nvSpPr>
        <p:spPr>
          <a:xfrm>
            <a:off x="1454902" y="3708819"/>
            <a:ext cx="6460067" cy="1853782"/>
          </a:xfrm>
          <a:prstGeom prst="round2SameRect">
            <a:avLst>
              <a:gd name="adj1" fmla="val 16670"/>
              <a:gd name="adj2" fmla="val 0"/>
            </a:avLst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GB" sz="20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COMMUNITY</a:t>
            </a:r>
          </a:p>
          <a:p>
            <a:pPr lvl="0" algn="ctr"/>
            <a:endParaRPr lang="en-GB" sz="2000" b="1" dirty="0">
              <a:solidFill>
                <a:srgbClr val="FFFF00"/>
              </a:solidFill>
            </a:endParaRPr>
          </a:p>
          <a:p>
            <a:pPr lvl="0" algn="ctr"/>
            <a:r>
              <a:rPr lang="en-GB" sz="2000" b="1" dirty="0">
                <a:solidFill>
                  <a:srgbClr val="FFFF00"/>
                </a:solidFill>
              </a:rPr>
              <a:t>Spread of </a:t>
            </a:r>
            <a:r>
              <a:rPr lang="en-GB" sz="2000" b="1" dirty="0">
                <a:solidFill>
                  <a:srgbClr val="66FFFF"/>
                </a:solidFill>
              </a:rPr>
              <a:t>Multidrug-resistant organisms (MDROs) &amp; </a:t>
            </a:r>
            <a:r>
              <a:rPr lang="en-GB" sz="2000" b="1" dirty="0">
                <a:solidFill>
                  <a:srgbClr val="FFFF00"/>
                </a:solidFill>
              </a:rPr>
              <a:t>Communicable Diseases </a:t>
            </a:r>
            <a:endParaRPr lang="en-GB" sz="2000" b="1" u="sng" dirty="0">
              <a:solidFill>
                <a:srgbClr val="FFFF00"/>
              </a:solidFill>
            </a:endParaRPr>
          </a:p>
          <a:p>
            <a:pPr lvl="0" algn="ctr"/>
            <a:endParaRPr lang="en-GB" sz="2000" dirty="0">
              <a:solidFill>
                <a:srgbClr val="66FFFF"/>
              </a:solidFill>
            </a:endParaRPr>
          </a:p>
        </p:txBody>
      </p:sp>
      <p:sp>
        <p:nvSpPr>
          <p:cNvPr id="4" name="Curved Right Arrow 3"/>
          <p:cNvSpPr/>
          <p:nvPr/>
        </p:nvSpPr>
        <p:spPr bwMode="auto">
          <a:xfrm>
            <a:off x="395598" y="2467382"/>
            <a:ext cx="1059304" cy="265572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Curved Right Arrow 9"/>
          <p:cNvSpPr/>
          <p:nvPr/>
        </p:nvSpPr>
        <p:spPr bwMode="auto">
          <a:xfrm rot="10800000">
            <a:off x="7948099" y="2286000"/>
            <a:ext cx="952650" cy="2837102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C8FB2DD-1764-4F25-B7FC-1B9402A4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1143000"/>
          </a:xfrm>
        </p:spPr>
        <p:txBody>
          <a:bodyPr/>
          <a:lstStyle/>
          <a:p>
            <a:r>
              <a:rPr lang="en-GB" sz="2800" dirty="0">
                <a:solidFill>
                  <a:srgbClr val="C00000"/>
                </a:solidFill>
              </a:rPr>
              <a:t>Eight Recommendations of Core Component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6B6610F-6146-4234-82FF-CAC62DC27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15"/>
          <a:stretch/>
        </p:blipFill>
        <p:spPr>
          <a:xfrm>
            <a:off x="2688705" y="861839"/>
            <a:ext cx="4448493" cy="5386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3844915-1B85-444B-AFDD-8C5B791CFCC1}"/>
              </a:ext>
            </a:extLst>
          </p:cNvPr>
          <p:cNvSpPr/>
          <p:nvPr/>
        </p:nvSpPr>
        <p:spPr bwMode="auto">
          <a:xfrm rot="16200000">
            <a:off x="276268" y="2592172"/>
            <a:ext cx="4091163" cy="630493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SemiBold" panose="020B0502040204020203" pitchFamily="34" charset="0"/>
              </a:rPr>
              <a:t>National Level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EAB4AC5-D23C-4BC5-AA7C-2EE52B19244D}"/>
              </a:ext>
            </a:extLst>
          </p:cNvPr>
          <p:cNvSpPr/>
          <p:nvPr/>
        </p:nvSpPr>
        <p:spPr bwMode="auto">
          <a:xfrm rot="16200000">
            <a:off x="-1096141" y="3239869"/>
            <a:ext cx="5386560" cy="630495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SemiBold" panose="020B0502040204020203" pitchFamily="34" charset="0"/>
              </a:rPr>
              <a:t>Healthcare Facility Level </a:t>
            </a:r>
          </a:p>
        </p:txBody>
      </p:sp>
    </p:spTree>
    <p:extLst>
      <p:ext uri="{BB962C8B-B14F-4D97-AF65-F5344CB8AC3E}">
        <p14:creationId xmlns:p14="http://schemas.microsoft.com/office/powerpoint/2010/main" val="337270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952880" y="1053000"/>
            <a:ext cx="3451680" cy="4747320"/>
          </a:xfrm>
          <a:prstGeom prst="rect">
            <a:avLst/>
          </a:prstGeom>
          <a:solidFill>
            <a:schemeClr val="bg1"/>
          </a:solidFill>
          <a:ln w="5724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  <a:p>
            <a:pPr algn="ctr">
              <a:lnSpc>
                <a:spcPct val="100000"/>
              </a:lnSpc>
            </a:pPr>
            <a:endParaRPr lang="en-GB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  <a:p>
            <a:pPr algn="ctr">
              <a:lnSpc>
                <a:spcPct val="100000"/>
              </a:lnSpc>
            </a:pPr>
            <a:endParaRPr lang="en-GB" sz="1800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  <a:p>
            <a:pPr algn="ctr">
              <a:lnSpc>
                <a:spcPct val="100000"/>
              </a:lnSpc>
            </a:pPr>
            <a:endParaRPr lang="en-GB" b="1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 Narrow"/>
            </a:endParaRPr>
          </a:p>
          <a:p>
            <a:pPr algn="ctr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VERTICAL INTERVENTIONS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(organism-specific measures)</a:t>
            </a:r>
            <a:r>
              <a:rPr lang="en-GB" sz="18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Screening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 for antibiotic</a:t>
            </a:r>
            <a:r>
              <a:rPr dirty="0"/>
              <a:t/>
            </a:r>
            <a:br>
              <a:rPr dirty="0"/>
            </a:b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resistant organisms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 Placement of patient in i</a:t>
            </a: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solation room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with</a:t>
            </a: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 contact precautions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Targeted decolonization</a:t>
            </a:r>
          </a:p>
          <a:p>
            <a:pPr algn="ctr">
              <a:lnSpc>
                <a:spcPct val="100000"/>
              </a:lnSpc>
            </a:pPr>
            <a:r>
              <a:rPr lang="en-GB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e.g. MRSA</a:t>
            </a:r>
            <a:endParaRPr lang="en-GB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360" y="92238"/>
            <a:ext cx="9143640" cy="980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8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Vertical interventions vs Horizontal interventions </a:t>
            </a:r>
            <a:r>
              <a:rPr sz="2800" dirty="0">
                <a:solidFill>
                  <a:srgbClr val="C00000"/>
                </a:solidFill>
              </a:rPr>
              <a:t/>
            </a:r>
            <a:br>
              <a:rPr sz="2800" dirty="0">
                <a:solidFill>
                  <a:srgbClr val="C00000"/>
                </a:solidFill>
              </a:rPr>
            </a:br>
            <a:r>
              <a:rPr lang="en-US" sz="280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 control all antibiotic resistant bacteria </a:t>
            </a:r>
          </a:p>
        </p:txBody>
      </p:sp>
      <p:sp>
        <p:nvSpPr>
          <p:cNvPr id="170" name="CustomShape 3"/>
          <p:cNvSpPr/>
          <p:nvPr/>
        </p:nvSpPr>
        <p:spPr>
          <a:xfrm>
            <a:off x="373860" y="3675960"/>
            <a:ext cx="8027820" cy="21243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8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/>
          <a:lstStyle/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HORIZONTAL INTERVENTIONS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(To control </a:t>
            </a:r>
            <a:r>
              <a:rPr lang="en-GB" sz="18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all </a:t>
            </a: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HAIs microorganisms) 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Antibiotic stewardship, </a:t>
            </a:r>
            <a:r>
              <a:rPr lang="en-GB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hand hygiene</a:t>
            </a: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, </a:t>
            </a: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minimum use of invasive devices,</a:t>
            </a: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decontamination of items and equipment, cleaning</a:t>
            </a: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and/or disinfection of environment etc.</a:t>
            </a: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Aims to prevent transmission of </a:t>
            </a:r>
            <a:r>
              <a:rPr lang="en-GB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all</a:t>
            </a: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Narrow"/>
              </a:rPr>
              <a:t> MDROs </a:t>
            </a: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Line 4"/>
          <p:cNvSpPr/>
          <p:nvPr/>
        </p:nvSpPr>
        <p:spPr>
          <a:xfrm>
            <a:off x="4952880" y="3675960"/>
            <a:ext cx="360" cy="2124720"/>
          </a:xfrm>
          <a:prstGeom prst="line">
            <a:avLst/>
          </a:prstGeom>
          <a:ln w="57240">
            <a:round/>
            <a:tailEnd type="triangl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/>
        </p:style>
      </p:sp>
      <p:sp>
        <p:nvSpPr>
          <p:cNvPr id="172" name="CustomShape 5"/>
          <p:cNvSpPr/>
          <p:nvPr/>
        </p:nvSpPr>
        <p:spPr>
          <a:xfrm>
            <a:off x="6178320" y="4473720"/>
            <a:ext cx="1592640" cy="577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2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MDROs</a:t>
            </a:r>
            <a:endParaRPr lang="en-GB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5967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Systematic  review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03" y="300037"/>
            <a:ext cx="8471360" cy="56499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136339"/>
            <a:ext cx="4572000" cy="2246769"/>
          </a:xfrm>
          <a:prstGeom prst="rect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5016500">
              <a:defRPr/>
            </a:pPr>
            <a:r>
              <a:rPr lang="en-US" sz="2000" b="1" u="sng" dirty="0">
                <a:solidFill>
                  <a:srgbClr val="FFFF00"/>
                </a:solidFill>
              </a:rPr>
              <a:t>Conclusions</a:t>
            </a:r>
          </a:p>
          <a:p>
            <a:pPr algn="ctr" defTabSz="5016500">
              <a:defRPr/>
            </a:pPr>
            <a:r>
              <a:rPr lang="en-US" sz="2000" b="1" dirty="0"/>
              <a:t>Substantial evidence demonstrates the impact of HH improvement to reduce MRSA,</a:t>
            </a:r>
            <a:r>
              <a:rPr lang="en-US" sz="2000" dirty="0"/>
              <a:t> mainly with the use of multimodal strategies; a low number of studies showed this effect on Gram-negative MDROs. </a:t>
            </a:r>
          </a:p>
        </p:txBody>
      </p:sp>
    </p:spTree>
    <p:extLst>
      <p:ext uri="{BB962C8B-B14F-4D97-AF65-F5344CB8AC3E}">
        <p14:creationId xmlns:p14="http://schemas.microsoft.com/office/powerpoint/2010/main" val="326563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3976382" cy="5436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15D5C-4C64-40A4-9C50-95D112D6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690437"/>
            <a:ext cx="3942824" cy="54059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BFCFF-32C7-439E-B59E-8F37AFB69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Nizam Damani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42E2EE-C8F1-4018-83CD-381D8978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ECDE9F-7F39-4091-8096-0A66EE69C3A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1B641C-E730-4058-8D90-17CDF0A62694}"/>
              </a:ext>
            </a:extLst>
          </p:cNvPr>
          <p:cNvSpPr/>
          <p:nvPr/>
        </p:nvSpPr>
        <p:spPr>
          <a:xfrm>
            <a:off x="1828800" y="1417638"/>
            <a:ext cx="697627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2009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F6D704-D441-4B46-ADBD-C8FD994B6BA1}"/>
              </a:ext>
            </a:extLst>
          </p:cNvPr>
          <p:cNvSpPr/>
          <p:nvPr/>
        </p:nvSpPr>
        <p:spPr>
          <a:xfrm>
            <a:off x="6966386" y="1431980"/>
            <a:ext cx="697627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615665" y="1545143"/>
            <a:ext cx="4375586" cy="18466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0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Hand Hygiene </a:t>
            </a:r>
          </a:p>
        </p:txBody>
      </p:sp>
      <p:sp>
        <p:nvSpPr>
          <p:cNvPr id="6861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5000"/>
              </a:spcBef>
              <a:buClr>
                <a:schemeClr val="accent1"/>
              </a:buClr>
              <a:buFont typeface="Arial" panose="020B0604020202020204" pitchFamily="34" charset="0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5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15000"/>
              </a:spcBef>
              <a:buClr>
                <a:schemeClr val="accent1"/>
              </a:buClr>
              <a:buFont typeface="Arial" panose="020B0604020202020204" pitchFamily="34" charset="0"/>
              <a:defRPr sz="24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5000"/>
              </a:spcBef>
              <a:buClr>
                <a:schemeClr val="accent1"/>
              </a:buClr>
              <a:buFont typeface="Arial" panose="020B0604020202020204" pitchFamily="34" charset="0"/>
              <a:buChar char="■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15000"/>
              </a:spcBef>
              <a:buClr>
                <a:schemeClr val="accent1"/>
              </a:buClr>
              <a:buFont typeface="Arial" panose="020B0604020202020204" pitchFamily="34" charset="0"/>
              <a:defRPr sz="24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defRPr sz="24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defRPr sz="24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defRPr sz="24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defRPr sz="24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475B7E7E-271B-4D60-848A-E118428E3270}" type="slidenum">
              <a:rPr lang="en-US" altLang="en-US" sz="1800"/>
              <a:pPr eaLnBrk="1" hangingPunct="1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en-US" sz="1800"/>
          </a:p>
        </p:txBody>
      </p:sp>
      <p:pic>
        <p:nvPicPr>
          <p:cNvPr id="68613" name="Picture 4" descr="DA05F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800225"/>
            <a:ext cx="614997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888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487BCE-26EB-4AB0-BA34-09AE72BB9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76200"/>
            <a:ext cx="4455751" cy="6198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5F859E-9737-4B74-84ED-A78C7BBDD633}"/>
              </a:ext>
            </a:extLst>
          </p:cNvPr>
          <p:cNvSpPr/>
          <p:nvPr/>
        </p:nvSpPr>
        <p:spPr bwMode="auto">
          <a:xfrm>
            <a:off x="2209800" y="4191000"/>
            <a:ext cx="1371600" cy="9906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E3B5E4-71DD-413A-AFB1-D669C7E1E504}"/>
              </a:ext>
            </a:extLst>
          </p:cNvPr>
          <p:cNvSpPr/>
          <p:nvPr/>
        </p:nvSpPr>
        <p:spPr bwMode="auto">
          <a:xfrm>
            <a:off x="3657600" y="4191000"/>
            <a:ext cx="1371600" cy="99060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B3076A6-C89D-45A2-BAFF-864ED2786E3D}"/>
              </a:ext>
            </a:extLst>
          </p:cNvPr>
          <p:cNvSpPr/>
          <p:nvPr/>
        </p:nvSpPr>
        <p:spPr>
          <a:xfrm>
            <a:off x="304800" y="6508006"/>
            <a:ext cx="8534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Pires D, et al. Revisiting the WHO ‘How to </a:t>
            </a:r>
            <a:r>
              <a:rPr lang="en-GB" sz="1050" dirty="0" err="1">
                <a:solidFill>
                  <a:schemeClr val="bg1"/>
                </a:solidFill>
              </a:rPr>
              <a:t>handrub</a:t>
            </a:r>
            <a:r>
              <a:rPr lang="en-GB" sz="1050" dirty="0">
                <a:solidFill>
                  <a:schemeClr val="bg1"/>
                </a:solidFill>
              </a:rPr>
              <a:t>’ hand hygiene technique: fingertips first? </a:t>
            </a:r>
            <a:r>
              <a:rPr lang="en-GB" sz="1050" i="1" dirty="0">
                <a:solidFill>
                  <a:schemeClr val="bg1"/>
                </a:solidFill>
              </a:rPr>
              <a:t>Infect Control Hosp </a:t>
            </a:r>
            <a:r>
              <a:rPr lang="en-GB" sz="1050" i="1" dirty="0" err="1">
                <a:solidFill>
                  <a:schemeClr val="bg1"/>
                </a:solidFill>
              </a:rPr>
              <a:t>Epidemiol</a:t>
            </a:r>
            <a:r>
              <a:rPr lang="en-GB" sz="1050" i="1" dirty="0">
                <a:solidFill>
                  <a:schemeClr val="bg1"/>
                </a:solidFill>
              </a:rPr>
              <a:t> </a:t>
            </a:r>
            <a:r>
              <a:rPr lang="en-GB" sz="1050" dirty="0">
                <a:solidFill>
                  <a:schemeClr val="bg1"/>
                </a:solidFill>
              </a:rPr>
              <a:t>2017;38:230– 33.</a:t>
            </a:r>
          </a:p>
        </p:txBody>
      </p:sp>
    </p:spTree>
    <p:extLst>
      <p:ext uri="{BB962C8B-B14F-4D97-AF65-F5344CB8AC3E}">
        <p14:creationId xmlns:p14="http://schemas.microsoft.com/office/powerpoint/2010/main" val="214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3531DC-FA26-4310-AD6E-6788E4AA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BD5CC2-208B-4DF3-869D-7773AF3C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7C8B3FF-0795-4B91-B97B-52E3F31E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12700"/>
            <a:ext cx="7448550" cy="636204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453B9B4-B76E-470E-9D1E-41C4FF813C9D}"/>
              </a:ext>
            </a:extLst>
          </p:cNvPr>
          <p:cNvSpPr/>
          <p:nvPr/>
        </p:nvSpPr>
        <p:spPr bwMode="auto">
          <a:xfrm rot="16200000">
            <a:off x="3157802" y="721722"/>
            <a:ext cx="2828397" cy="7772400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</a:rPr>
              <a:t>CONCLUSIONS</a:t>
            </a:r>
          </a:p>
          <a:p>
            <a:pPr marL="0" indent="0" algn="ctr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This review provides evidence of the effectiveness of the WHO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 technique but </a:t>
            </a:r>
            <a:r>
              <a:rPr lang="en-GB" u="sng" dirty="0">
                <a:solidFill>
                  <a:schemeClr val="bg1"/>
                </a:solidFill>
              </a:rPr>
              <a:t>does not identify the  most effective hand hygiene technique</a:t>
            </a:r>
            <a:r>
              <a:rPr lang="en-GB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Questions to be addressed by further research are identified.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Meanwhile, </a:t>
            </a:r>
            <a:r>
              <a:rPr lang="en-GB" u="sng" dirty="0">
                <a:solidFill>
                  <a:schemeClr val="bg1"/>
                </a:solidFill>
              </a:rPr>
              <a:t>current practices should continue</a:t>
            </a:r>
            <a:r>
              <a:rPr lang="en-GB" u="sng" dirty="0"/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0323A85-AB16-4943-8E8D-21EACEEDA3BB}"/>
              </a:ext>
            </a:extLst>
          </p:cNvPr>
          <p:cNvSpPr/>
          <p:nvPr/>
        </p:nvSpPr>
        <p:spPr>
          <a:xfrm>
            <a:off x="633649" y="6426657"/>
            <a:ext cx="64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Price L</a:t>
            </a:r>
            <a:r>
              <a:rPr lang="en-GB" sz="1600" i="1" dirty="0">
                <a:solidFill>
                  <a:schemeClr val="bg1"/>
                </a:solidFill>
              </a:rPr>
              <a:t>, et al. American Journal of Infection Control </a:t>
            </a:r>
            <a:r>
              <a:rPr lang="en-GB" sz="1600" dirty="0">
                <a:solidFill>
                  <a:schemeClr val="bg1"/>
                </a:solidFill>
              </a:rPr>
              <a:t>2018; 46(7)814–823</a:t>
            </a:r>
          </a:p>
        </p:txBody>
      </p:sp>
    </p:spTree>
    <p:extLst>
      <p:ext uri="{BB962C8B-B14F-4D97-AF65-F5344CB8AC3E}">
        <p14:creationId xmlns:p14="http://schemas.microsoft.com/office/powerpoint/2010/main" val="7230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E9328-CE76-4E20-985F-302E62FE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C00000"/>
                </a:solidFill>
              </a:rPr>
              <a:t>Requirement for effective hand hygiene</a:t>
            </a:r>
            <a:r>
              <a:rPr lang="en-GB" sz="3600" dirty="0"/>
              <a:t/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6020B1-4304-415E-94A5-AE7D0A3E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Approved product  </a:t>
            </a:r>
          </a:p>
          <a:p>
            <a:pPr marL="914400" lvl="1" indent="-514350"/>
            <a:r>
              <a:rPr lang="en-GB" sz="2000" dirty="0"/>
              <a:t>EN : European norms</a:t>
            </a:r>
          </a:p>
          <a:p>
            <a:pPr marL="914400" lvl="1" indent="-514350"/>
            <a:r>
              <a:rPr lang="en-GB" sz="2000" dirty="0"/>
              <a:t>WHO formulations meet both EN (European) and ATSM (US) norms</a:t>
            </a:r>
            <a:r>
              <a:rPr lang="en-GB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Formulation</a:t>
            </a:r>
            <a:r>
              <a:rPr lang="en-GB" sz="2400" dirty="0"/>
              <a:t> </a:t>
            </a:r>
          </a:p>
          <a:p>
            <a:pPr marL="914400" lvl="1" indent="-514350"/>
            <a:r>
              <a:rPr lang="en-GB" sz="2000" dirty="0"/>
              <a:t>Alcohol based hand rub, gel or foam 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Correct</a:t>
            </a:r>
            <a:r>
              <a:rPr lang="en-GB" sz="2400" dirty="0"/>
              <a:t> </a:t>
            </a:r>
            <a:r>
              <a:rPr lang="en-GB" sz="2400" b="1" dirty="0"/>
              <a:t>concentration</a:t>
            </a:r>
            <a:r>
              <a:rPr lang="en-GB" sz="2400" dirty="0"/>
              <a:t> of alcohol</a:t>
            </a:r>
          </a:p>
          <a:p>
            <a:pPr marL="914400" lvl="1" indent="-514350"/>
            <a:r>
              <a:rPr lang="en-GB" sz="2000" dirty="0"/>
              <a:t>70-80%</a:t>
            </a:r>
          </a:p>
          <a:p>
            <a:pPr marL="914400" lvl="1" indent="-514350"/>
            <a:r>
              <a:rPr lang="en-GB" sz="2000" dirty="0"/>
              <a:t>Concentrations higher than 90% are less effective because proteins are not denatured easily in the absence of water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Correct amount </a:t>
            </a:r>
            <a:r>
              <a:rPr lang="en-GB" sz="2400" dirty="0"/>
              <a:t>to cover </a:t>
            </a:r>
            <a:r>
              <a:rPr lang="en-GB" sz="2400" b="1" i="1" u="sng" dirty="0">
                <a:solidFill>
                  <a:srgbClr val="FF0000"/>
                </a:solidFill>
              </a:rPr>
              <a:t>all parts</a:t>
            </a:r>
            <a:r>
              <a:rPr lang="en-GB" sz="2400" u="sng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of hand</a:t>
            </a:r>
          </a:p>
          <a:p>
            <a:pPr marL="914400" lvl="1" indent="-514350"/>
            <a:r>
              <a:rPr lang="en-GB" sz="2000" dirty="0"/>
              <a:t>~ 3 ml or palm full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/>
              <a:t>Contact time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426A63-A278-4E48-9032-76CAF7AE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93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0 %">
            <a:extLst>
              <a:ext uri="{FF2B5EF4-FFF2-40B4-BE49-F238E27FC236}">
                <a16:creationId xmlns:a16="http://schemas.microsoft.com/office/drawing/2014/main" xmlns="" id="{75C603BE-F5E6-495A-A243-6FC8D08B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088"/>
            <a:ext cx="9144000" cy="6091237"/>
          </a:xfrm>
          <a:prstGeom prst="rect">
            <a:avLst/>
          </a:prstGeom>
          <a:pattFill prst="pct20">
            <a:fgClr>
              <a:srgbClr val="FFCCCC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>
            <a:extLst>
              <a:ext uri="{FF2B5EF4-FFF2-40B4-BE49-F238E27FC236}">
                <a16:creationId xmlns:a16="http://schemas.microsoft.com/office/drawing/2014/main" xmlns="" id="{CFCDACBC-C06B-40E9-B3E1-0009ED0D1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415088"/>
            <a:ext cx="5795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en-US" i="1">
                <a:solidFill>
                  <a:schemeClr val="tx2"/>
                </a:solidFill>
                <a:cs typeface="Arial" panose="020B0604020202020204" pitchFamily="34" charset="0"/>
              </a:rPr>
              <a:t>Pittet and Boyce, Lancet Infectious Diseases 2001</a:t>
            </a:r>
            <a:endParaRPr lang="fr-FR" altLang="en-US" i="1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xmlns="" id="{E9A389E5-F226-45A7-BDEA-035F3EB915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1127125"/>
            <a:ext cx="0" cy="472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xmlns="" id="{5A74EC99-11F0-4BD9-A52F-14975BEBDA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1127125"/>
            <a:ext cx="0" cy="4724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6" name="Rectangle 6" descr="noir)">
            <a:extLst>
              <a:ext uri="{FF2B5EF4-FFF2-40B4-BE49-F238E27FC236}">
                <a16:creationId xmlns:a16="http://schemas.microsoft.com/office/drawing/2014/main" xmlns="" id="{0A78CA13-4C59-4852-8CF9-79BB476B7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127125"/>
            <a:ext cx="304800" cy="472440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en-US" sz="240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xmlns="" id="{58F034AD-AD5A-44FD-B248-FDA28D189C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46275" y="1828800"/>
            <a:ext cx="2625725" cy="1778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xmlns="" id="{E1EC944D-A8C0-422D-A418-F7C5309C3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939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en-US" sz="2400">
              <a:latin typeface="Times New Roman" panose="02020603050405020304" pitchFamily="18" charset="0"/>
            </a:endParaRPr>
          </a:p>
        </p:txBody>
      </p:sp>
      <p:sp>
        <p:nvSpPr>
          <p:cNvPr id="46089" name="Text Box 9">
            <a:extLst>
              <a:ext uri="{FF2B5EF4-FFF2-40B4-BE49-F238E27FC236}">
                <a16:creationId xmlns:a16="http://schemas.microsoft.com/office/drawing/2014/main" xmlns="" id="{74C4C13C-566D-4BF9-B088-76C400775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06" y="348864"/>
            <a:ext cx="8400186" cy="3077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CH" altLang="en-US" sz="1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Application time of hand </a:t>
            </a:r>
            <a:r>
              <a:rPr lang="fr-CH" altLang="en-US" sz="1400" b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hygiene</a:t>
            </a:r>
            <a:r>
              <a:rPr lang="fr-CH" altLang="en-US" sz="1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fr-CH" altLang="en-US" sz="1400" b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handwashing</a:t>
            </a:r>
            <a:r>
              <a:rPr lang="fr-CH" altLang="en-US" sz="1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and </a:t>
            </a:r>
            <a:r>
              <a:rPr lang="fr-CH" altLang="en-US" sz="1400" b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handrubbing</a:t>
            </a:r>
            <a:r>
              <a:rPr lang="fr-CH" altLang="en-US" sz="1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) and </a:t>
            </a:r>
            <a:r>
              <a:rPr lang="fr-CH" altLang="en-US" sz="1400" b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reduction</a:t>
            </a:r>
            <a:r>
              <a:rPr lang="fr-CH" altLang="en-US" sz="1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of </a:t>
            </a:r>
            <a:r>
              <a:rPr lang="fr-CH" altLang="en-US" sz="1400" b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bacterial</a:t>
            </a:r>
            <a:r>
              <a:rPr lang="fr-CH" altLang="en-US" sz="1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contamination</a:t>
            </a:r>
            <a:endParaRPr lang="fr-FR" altLang="en-US" sz="1400" b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6090" name="Picture 10" descr="PE01931_">
            <a:extLst>
              <a:ext uri="{FF2B5EF4-FFF2-40B4-BE49-F238E27FC236}">
                <a16:creationId xmlns:a16="http://schemas.microsoft.com/office/drawing/2014/main" xmlns="" id="{648CD112-69B9-43BF-8F2E-44078391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35163"/>
            <a:ext cx="14478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Line 11">
            <a:extLst>
              <a:ext uri="{FF2B5EF4-FFF2-40B4-BE49-F238E27FC236}">
                <a16:creationId xmlns:a16="http://schemas.microsoft.com/office/drawing/2014/main" xmlns="" id="{44D524CB-5837-4FB4-AFD6-A87559DBDB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1812925"/>
            <a:ext cx="838200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xmlns="" id="{EFEA40F5-2682-496F-8EDD-AF4A14300D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3489325"/>
            <a:ext cx="8382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3" name="Line 13">
            <a:extLst>
              <a:ext uri="{FF2B5EF4-FFF2-40B4-BE49-F238E27FC236}">
                <a16:creationId xmlns:a16="http://schemas.microsoft.com/office/drawing/2014/main" xmlns="" id="{729CA6A1-2C63-47D6-A1F7-316151BA1A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47888" y="2095500"/>
            <a:ext cx="2713037" cy="13636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4" name="Freeform 16">
            <a:extLst>
              <a:ext uri="{FF2B5EF4-FFF2-40B4-BE49-F238E27FC236}">
                <a16:creationId xmlns:a16="http://schemas.microsoft.com/office/drawing/2014/main" xmlns="" id="{3AF8DE08-1A02-441C-AA86-1AD55CD4BC77}"/>
              </a:ext>
            </a:extLst>
          </p:cNvPr>
          <p:cNvSpPr>
            <a:spLocks/>
          </p:cNvSpPr>
          <p:nvPr/>
        </p:nvSpPr>
        <p:spPr bwMode="auto">
          <a:xfrm>
            <a:off x="1500188" y="1131888"/>
            <a:ext cx="6843712" cy="2876550"/>
          </a:xfrm>
          <a:custGeom>
            <a:avLst/>
            <a:gdLst>
              <a:gd name="T0" fmla="*/ 0 w 4850"/>
              <a:gd name="T1" fmla="*/ 0 h 1812"/>
              <a:gd name="T2" fmla="*/ 2147483647 w 4850"/>
              <a:gd name="T3" fmla="*/ 2147483647 h 1812"/>
              <a:gd name="T4" fmla="*/ 2147483647 w 4850"/>
              <a:gd name="T5" fmla="*/ 2147483647 h 1812"/>
              <a:gd name="T6" fmla="*/ 2147483647 w 4850"/>
              <a:gd name="T7" fmla="*/ 2147483647 h 1812"/>
              <a:gd name="T8" fmla="*/ 2147483647 w 4850"/>
              <a:gd name="T9" fmla="*/ 2147483647 h 1812"/>
              <a:gd name="T10" fmla="*/ 2147483647 w 4850"/>
              <a:gd name="T11" fmla="*/ 2147483647 h 18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50"/>
              <a:gd name="T19" fmla="*/ 0 h 1812"/>
              <a:gd name="T20" fmla="*/ 4850 w 4850"/>
              <a:gd name="T21" fmla="*/ 1812 h 18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50" h="1812">
                <a:moveTo>
                  <a:pt x="0" y="0"/>
                </a:moveTo>
                <a:cubicBezTo>
                  <a:pt x="101" y="123"/>
                  <a:pt x="202" y="246"/>
                  <a:pt x="300" y="425"/>
                </a:cubicBezTo>
                <a:cubicBezTo>
                  <a:pt x="398" y="604"/>
                  <a:pt x="466" y="919"/>
                  <a:pt x="587" y="1075"/>
                </a:cubicBezTo>
                <a:cubicBezTo>
                  <a:pt x="708" y="1231"/>
                  <a:pt x="817" y="1287"/>
                  <a:pt x="1025" y="1362"/>
                </a:cubicBezTo>
                <a:cubicBezTo>
                  <a:pt x="1233" y="1437"/>
                  <a:pt x="1200" y="1450"/>
                  <a:pt x="1837" y="1525"/>
                </a:cubicBezTo>
                <a:cubicBezTo>
                  <a:pt x="2474" y="1600"/>
                  <a:pt x="3662" y="1706"/>
                  <a:pt x="4850" y="1812"/>
                </a:cubicBezTo>
              </a:path>
            </a:pathLst>
          </a:custGeom>
          <a:noFill/>
          <a:ln w="7620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5" name="Freeform 17">
            <a:extLst>
              <a:ext uri="{FF2B5EF4-FFF2-40B4-BE49-F238E27FC236}">
                <a16:creationId xmlns:a16="http://schemas.microsoft.com/office/drawing/2014/main" xmlns="" id="{0B100BED-1D37-4CF1-A83F-20D1181AAD27}"/>
              </a:ext>
            </a:extLst>
          </p:cNvPr>
          <p:cNvSpPr>
            <a:spLocks/>
          </p:cNvSpPr>
          <p:nvPr/>
        </p:nvSpPr>
        <p:spPr bwMode="auto">
          <a:xfrm>
            <a:off x="1517650" y="1150938"/>
            <a:ext cx="6808788" cy="3752850"/>
          </a:xfrm>
          <a:custGeom>
            <a:avLst/>
            <a:gdLst>
              <a:gd name="T0" fmla="*/ 0 w 4826"/>
              <a:gd name="T1" fmla="*/ 0 h 2364"/>
              <a:gd name="T2" fmla="*/ 2147483647 w 4826"/>
              <a:gd name="T3" fmla="*/ 2147483647 h 2364"/>
              <a:gd name="T4" fmla="*/ 2147483647 w 4826"/>
              <a:gd name="T5" fmla="*/ 2147483647 h 2364"/>
              <a:gd name="T6" fmla="*/ 2147483647 w 4826"/>
              <a:gd name="T7" fmla="*/ 2147483647 h 2364"/>
              <a:gd name="T8" fmla="*/ 2147483647 w 4826"/>
              <a:gd name="T9" fmla="*/ 2147483647 h 2364"/>
              <a:gd name="T10" fmla="*/ 2147483647 w 4826"/>
              <a:gd name="T11" fmla="*/ 2147483647 h 2364"/>
              <a:gd name="T12" fmla="*/ 2147483647 w 4826"/>
              <a:gd name="T13" fmla="*/ 2147483647 h 2364"/>
              <a:gd name="T14" fmla="*/ 2147483647 w 4826"/>
              <a:gd name="T15" fmla="*/ 2147483647 h 2364"/>
              <a:gd name="T16" fmla="*/ 2147483647 w 4826"/>
              <a:gd name="T17" fmla="*/ 2147483647 h 2364"/>
              <a:gd name="T18" fmla="*/ 2147483647 w 4826"/>
              <a:gd name="T19" fmla="*/ 2147483647 h 23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26"/>
              <a:gd name="T31" fmla="*/ 0 h 2364"/>
              <a:gd name="T32" fmla="*/ 4826 w 4826"/>
              <a:gd name="T33" fmla="*/ 2364 h 23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26" h="2364">
                <a:moveTo>
                  <a:pt x="0" y="0"/>
                </a:moveTo>
                <a:cubicBezTo>
                  <a:pt x="54" y="463"/>
                  <a:pt x="108" y="927"/>
                  <a:pt x="150" y="1175"/>
                </a:cubicBezTo>
                <a:cubicBezTo>
                  <a:pt x="192" y="1423"/>
                  <a:pt x="196" y="1429"/>
                  <a:pt x="250" y="1487"/>
                </a:cubicBezTo>
                <a:cubicBezTo>
                  <a:pt x="304" y="1545"/>
                  <a:pt x="413" y="1510"/>
                  <a:pt x="475" y="1525"/>
                </a:cubicBezTo>
                <a:cubicBezTo>
                  <a:pt x="537" y="1540"/>
                  <a:pt x="577" y="1529"/>
                  <a:pt x="625" y="1575"/>
                </a:cubicBezTo>
                <a:cubicBezTo>
                  <a:pt x="673" y="1621"/>
                  <a:pt x="707" y="1698"/>
                  <a:pt x="763" y="1800"/>
                </a:cubicBezTo>
                <a:cubicBezTo>
                  <a:pt x="819" y="1902"/>
                  <a:pt x="894" y="2097"/>
                  <a:pt x="963" y="2187"/>
                </a:cubicBezTo>
                <a:cubicBezTo>
                  <a:pt x="1032" y="2277"/>
                  <a:pt x="1029" y="2310"/>
                  <a:pt x="1175" y="2337"/>
                </a:cubicBezTo>
                <a:cubicBezTo>
                  <a:pt x="1321" y="2364"/>
                  <a:pt x="1230" y="2345"/>
                  <a:pt x="1838" y="2349"/>
                </a:cubicBezTo>
                <a:cubicBezTo>
                  <a:pt x="2446" y="2353"/>
                  <a:pt x="4328" y="2360"/>
                  <a:pt x="4826" y="2362"/>
                </a:cubicBezTo>
              </a:path>
            </a:pathLst>
          </a:custGeom>
          <a:noFill/>
          <a:ln w="762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96" name="Line 19">
            <a:extLst>
              <a:ext uri="{FF2B5EF4-FFF2-40B4-BE49-F238E27FC236}">
                <a16:creationId xmlns:a16="http://schemas.microsoft.com/office/drawing/2014/main" xmlns="" id="{4506BDD3-A2F9-4529-8299-359B822E2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750" y="908050"/>
            <a:ext cx="8194675" cy="0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Rectangle 106">
            <a:extLst>
              <a:ext uri="{FF2B5EF4-FFF2-40B4-BE49-F238E27FC236}">
                <a16:creationId xmlns:a16="http://schemas.microsoft.com/office/drawing/2014/main" xmlns="" id="{29585105-EF6D-46C9-B94E-7800F30B7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399" y="1066799"/>
            <a:ext cx="3519487" cy="135254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Hand rubbing with ABHR is: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chemeClr val="bg1"/>
                </a:solidFill>
              </a:rPr>
              <a:t> More effective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chemeClr val="bg1"/>
                </a:solidFill>
              </a:rPr>
              <a:t> Faster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chemeClr val="bg1"/>
                </a:solidFill>
              </a:rPr>
              <a:t> Better tolerated</a:t>
            </a:r>
          </a:p>
        </p:txBody>
      </p:sp>
      <p:sp>
        <p:nvSpPr>
          <p:cNvPr id="46099" name="Slide Number Placeholder 19">
            <a:extLst>
              <a:ext uri="{FF2B5EF4-FFF2-40B4-BE49-F238E27FC236}">
                <a16:creationId xmlns:a16="http://schemas.microsoft.com/office/drawing/2014/main" xmlns="" id="{174CEA96-9887-45CF-8ADC-34B9CB2E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61F875-A9DA-4D88-A0F9-1CB601C81ABB}" type="slidenum">
              <a:rPr lang="en-US" altLang="en-US"/>
              <a:pPr/>
              <a:t>58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EED45-9E93-40B7-879F-850DE7E5F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96850"/>
            <a:ext cx="8077200" cy="888959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sz="1800" b="1" dirty="0">
                <a:solidFill>
                  <a:srgbClr val="C00000"/>
                </a:solidFill>
              </a:rPr>
              <a:t>Risk associated with the room been previously occupied by patients infected with common pathogens </a:t>
            </a:r>
            <a:endParaRPr lang="en-GB" sz="1600" b="1" dirty="0">
              <a:solidFill>
                <a:srgbClr val="C00000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A15F391B-F341-4DD6-BBB0-BFB383ACA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909756"/>
            <a:ext cx="7543800" cy="515767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A8A928-4DC8-4A31-AD49-884AA1D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A73A18-84E2-4B29-AB8E-F9DB25110188}"/>
              </a:ext>
            </a:extLst>
          </p:cNvPr>
          <p:cNvSpPr/>
          <p:nvPr/>
        </p:nvSpPr>
        <p:spPr>
          <a:xfrm>
            <a:off x="590759" y="6305689"/>
            <a:ext cx="8331200" cy="519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4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Damani N. </a:t>
            </a:r>
            <a:r>
              <a:rPr lang="en-GB" sz="1400" i="1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Manual of Infection Prevention and Control </a:t>
            </a:r>
            <a:r>
              <a:rPr lang="en-GB" sz="1400" dirty="0">
                <a:solidFill>
                  <a:schemeClr val="bg1"/>
                </a:solidFill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(4ed). Oxford: Oxford University Press, 2019</a:t>
            </a:r>
            <a:r>
              <a:rPr lang="en-GB" sz="1400" dirty="0"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1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0905" y="1342661"/>
            <a:ext cx="4680000" cy="4680000"/>
            <a:chOff x="2236956" y="1089967"/>
            <a:chExt cx="4680000" cy="468000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2236956" y="1089967"/>
              <a:ext cx="4680000" cy="4680000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2946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2783898" y="1631878"/>
              <a:ext cx="3600000" cy="36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294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3144330" y="1989000"/>
              <a:ext cx="2880000" cy="288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294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4056660" y="2901329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2946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04422" y="3304169"/>
              <a:ext cx="82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2946"/>
              <a:r>
                <a:rPr lang="en-US" sz="1400" b="1" dirty="0">
                  <a:solidFill>
                    <a:srgbClr val="000000"/>
                  </a:solidFill>
                </a:rPr>
                <a:t>People</a:t>
              </a:r>
            </a:p>
          </p:txBody>
        </p:sp>
        <p:cxnSp>
          <p:nvCxnSpPr>
            <p:cNvPr id="10" name="Straight Connector 9"/>
            <p:cNvCxnSpPr>
              <a:stCxn id="6" idx="0"/>
            </p:cNvCxnSpPr>
            <p:nvPr/>
          </p:nvCxnSpPr>
          <p:spPr>
            <a:xfrm>
              <a:off x="4584330" y="1989000"/>
              <a:ext cx="370" cy="1228866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820905" y="3731774"/>
              <a:ext cx="764441" cy="953241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21648" y="2880688"/>
              <a:ext cx="1254243" cy="478790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005851" y="2901329"/>
              <a:ext cx="1018479" cy="458149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737429" y="3731774"/>
              <a:ext cx="638462" cy="953241"/>
            </a:xfrm>
            <a:prstGeom prst="line">
              <a:avLst/>
            </a:prstGeom>
            <a:ln w="5715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22269" y="2508725"/>
              <a:ext cx="1023364" cy="26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2946"/>
              <a:r>
                <a:rPr lang="en-US" sz="1100" b="1" dirty="0">
                  <a:solidFill>
                    <a:srgbClr val="000000"/>
                  </a:solidFill>
                </a:rPr>
                <a:t>Promotion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38021" y="3581257"/>
              <a:ext cx="1080000" cy="26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2946"/>
              <a:r>
                <a:rPr lang="en-US" sz="1100" b="1" dirty="0">
                  <a:solidFill>
                    <a:srgbClr val="000000"/>
                  </a:solidFill>
                </a:rPr>
                <a:t>Prevention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173597" y="4239236"/>
              <a:ext cx="1023364" cy="26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2946"/>
              <a:r>
                <a:rPr lang="en-US" sz="1100" b="1" dirty="0">
                  <a:solidFill>
                    <a:srgbClr val="000000"/>
                  </a:solidFill>
                </a:rPr>
                <a:t>Treatment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082615" y="3587198"/>
              <a:ext cx="1268616" cy="26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2946"/>
              <a:r>
                <a:rPr lang="en-US" sz="1100" b="1" dirty="0">
                  <a:solidFill>
                    <a:srgbClr val="000000"/>
                  </a:solidFill>
                </a:rPr>
                <a:t>Rehabilitation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17240" y="2508725"/>
              <a:ext cx="1023364" cy="265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2946"/>
              <a:r>
                <a:rPr lang="en-US" sz="1100" b="1" dirty="0">
                  <a:solidFill>
                    <a:srgbClr val="000000"/>
                  </a:solidFill>
                </a:rPr>
                <a:t>Palliation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3347782" y="884135"/>
              <a:ext cx="2473835" cy="344362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/>
              </a:prstTxWarp>
              <a:spAutoFit/>
            </a:bodyPr>
            <a:lstStyle/>
            <a:p>
              <a:pPr algn="ctr" defTabSz="452946"/>
              <a:r>
                <a:rPr lang="en-GB" sz="2400" dirty="0">
                  <a:ln w="12700">
                    <a:solidFill>
                      <a:srgbClr val="000000"/>
                    </a:solidFill>
                    <a:prstDash val="solid"/>
                  </a:ln>
                  <a:solidFill>
                    <a:srgbClr val="000000"/>
                  </a:solidFill>
                </a:rPr>
                <a:t>Universal Health Coverage</a:t>
              </a:r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3605160" y="1496120"/>
              <a:ext cx="2070887" cy="2786248"/>
            </a:xfrm>
            <a:prstGeom prst="rect">
              <a:avLst/>
            </a:prstGeom>
            <a:noFill/>
          </p:spPr>
          <p:txBody>
            <a:bodyPr wrap="none" lIns="91440" tIns="45720" rIns="91440" bIns="45720" anchor="t" anchorCtr="0">
              <a:prstTxWarp prst="textCircle">
                <a:avLst/>
              </a:prstTxWarp>
              <a:spAutoFit/>
            </a:bodyPr>
            <a:lstStyle/>
            <a:p>
              <a:pPr algn="ctr" defTabSz="452946"/>
              <a:r>
                <a:rPr lang="en-GB" dirty="0">
                  <a:ln w="12700">
                    <a:noFill/>
                    <a:prstDash val="solid"/>
                  </a:ln>
                  <a:solidFill>
                    <a:srgbClr val="000000"/>
                  </a:solidFill>
                </a:rPr>
                <a:t>Safety and Quality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531362" y="977490"/>
            <a:ext cx="4511040" cy="14695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12" tIns="45456" rIns="90912" bIns="45456" rtlCol="0" anchor="ctr"/>
          <a:lstStyle/>
          <a:p>
            <a:pPr algn="ctr" defTabSz="452946"/>
            <a:r>
              <a:rPr lang="en-US" dirty="0">
                <a:solidFill>
                  <a:srgbClr val="FFFFFF"/>
                </a:solidFill>
              </a:rPr>
              <a:t>`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653283" y="1285885"/>
            <a:ext cx="4409440" cy="851203"/>
          </a:xfrm>
          <a:prstGeom prst="rect">
            <a:avLst/>
          </a:prstGeom>
        </p:spPr>
        <p:txBody>
          <a:bodyPr vert="horz" lIns="90912" tIns="45456" rIns="90912" bIns="45456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C00000"/>
                </a:solidFill>
              </a:rPr>
              <a:t>IPC </a:t>
            </a:r>
            <a:r>
              <a:rPr lang="en-US" sz="1800" dirty="0" err="1">
                <a:solidFill>
                  <a:srgbClr val="C00000"/>
                </a:solidFill>
              </a:rPr>
              <a:t>programmes</a:t>
            </a:r>
            <a:r>
              <a:rPr lang="en-US" sz="1800" dirty="0">
                <a:solidFill>
                  <a:srgbClr val="C00000"/>
                </a:solidFill>
              </a:rPr>
              <a:t> based on </a:t>
            </a:r>
            <a:r>
              <a:rPr lang="en-US" sz="1800" b="1" dirty="0">
                <a:solidFill>
                  <a:srgbClr val="C00000"/>
                </a:solidFill>
              </a:rPr>
              <a:t>evidence-based norms &amp; standards</a:t>
            </a:r>
            <a:r>
              <a:rPr lang="en-US" sz="1800" dirty="0">
                <a:solidFill>
                  <a:srgbClr val="C00000"/>
                </a:solidFill>
              </a:rPr>
              <a:t>, embedded at the </a:t>
            </a:r>
            <a:r>
              <a:rPr lang="en-US" sz="1800" b="1" u="sng" dirty="0">
                <a:solidFill>
                  <a:srgbClr val="C00000"/>
                </a:solidFill>
              </a:rPr>
              <a:t>national &amp; local level </a:t>
            </a:r>
            <a:r>
              <a:rPr lang="en-US" sz="1800" dirty="0">
                <a:solidFill>
                  <a:srgbClr val="C00000"/>
                </a:solidFill>
              </a:rPr>
              <a:t>as a key part of </a:t>
            </a:r>
            <a:r>
              <a:rPr lang="en-US" sz="1800" b="1" dirty="0">
                <a:solidFill>
                  <a:srgbClr val="C00000"/>
                </a:solidFill>
              </a:rPr>
              <a:t>people centered &amp; integrated health services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801360" y="3023059"/>
            <a:ext cx="1899920" cy="96143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0912" tIns="45456" rIns="90912" bIns="45456" rtlCol="0" anchor="ctr"/>
          <a:lstStyle/>
          <a:p>
            <a:pPr algn="ctr" defTabSz="452946"/>
            <a:r>
              <a:rPr lang="en-US" sz="2400" dirty="0">
                <a:solidFill>
                  <a:srgbClr val="FFFFFF"/>
                </a:solidFill>
              </a:rPr>
              <a:t>Promote &amp; prevent</a:t>
            </a:r>
          </a:p>
        </p:txBody>
      </p:sp>
      <p:sp>
        <p:nvSpPr>
          <p:cNvPr id="23" name="Right Bracket 22"/>
          <p:cNvSpPr/>
          <p:nvPr/>
        </p:nvSpPr>
        <p:spPr>
          <a:xfrm>
            <a:off x="3941147" y="3072451"/>
            <a:ext cx="179999" cy="1035635"/>
          </a:xfrm>
          <a:prstGeom prst="rightBracket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0912" tIns="45456" rIns="90912" bIns="45456" rtlCol="0" anchor="ctr"/>
          <a:lstStyle/>
          <a:p>
            <a:pPr algn="ctr" defTabSz="452946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4" name="Straight Connector 23"/>
          <p:cNvCxnSpPr>
            <a:stCxn id="23" idx="2"/>
          </p:cNvCxnSpPr>
          <p:nvPr/>
        </p:nvCxnSpPr>
        <p:spPr>
          <a:xfrm flipV="1">
            <a:off x="4121112" y="3583128"/>
            <a:ext cx="1691998" cy="7136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06148" y="2447008"/>
            <a:ext cx="0" cy="577724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531362" y="4543901"/>
            <a:ext cx="4511040" cy="1307365"/>
          </a:xfrm>
          <a:prstGeom prst="round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912" tIns="45456" rIns="90912" bIns="45456" rtlCol="0" anchor="ctr"/>
          <a:lstStyle/>
          <a:p>
            <a:pPr algn="ctr" defTabSz="452946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21202" y="4595144"/>
            <a:ext cx="4531359" cy="1322906"/>
          </a:xfrm>
          <a:prstGeom prst="rect">
            <a:avLst/>
          </a:prstGeom>
          <a:noFill/>
        </p:spPr>
        <p:txBody>
          <a:bodyPr wrap="square" lIns="90912" tIns="45456" rIns="90912" bIns="45456" rtlCol="0">
            <a:spAutoFit/>
          </a:bodyPr>
          <a:lstStyle/>
          <a:p>
            <a:pPr marL="170457" indent="-170457" defTabSz="452946">
              <a:buFontTx/>
              <a:buChar char="-"/>
            </a:pPr>
            <a:r>
              <a:rPr lang="en-US" sz="1600" b="1" u="sng" dirty="0">
                <a:solidFill>
                  <a:srgbClr val="000000"/>
                </a:solidFill>
              </a:rPr>
              <a:t>Avoidable harm </a:t>
            </a:r>
            <a:r>
              <a:rPr lang="en-US" sz="1600" dirty="0">
                <a:solidFill>
                  <a:srgbClr val="000000"/>
                </a:solidFill>
              </a:rPr>
              <a:t>(patients and health workers);</a:t>
            </a:r>
          </a:p>
          <a:p>
            <a:pPr marL="170457" indent="-170457" defTabSz="452946">
              <a:buFontTx/>
              <a:buChar char="-"/>
            </a:pPr>
            <a:r>
              <a:rPr lang="en-US" sz="1600" dirty="0">
                <a:solidFill>
                  <a:srgbClr val="000000"/>
                </a:solidFill>
              </a:rPr>
              <a:t>Contributes to a </a:t>
            </a:r>
            <a:r>
              <a:rPr lang="en-US" sz="1600" b="1" dirty="0">
                <a:solidFill>
                  <a:srgbClr val="000000"/>
                </a:solidFill>
              </a:rPr>
              <a:t>reduction in health care costs </a:t>
            </a:r>
            <a:r>
              <a:rPr lang="en-US" sz="1600" dirty="0">
                <a:solidFill>
                  <a:srgbClr val="000000"/>
                </a:solidFill>
              </a:rPr>
              <a:t>(health facilities &amp; nations, and out of pocket patient expenditure)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706148" y="4037293"/>
            <a:ext cx="0" cy="577724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" y="6396868"/>
            <a:ext cx="9042400" cy="461132"/>
          </a:xfrm>
          <a:prstGeom prst="rect">
            <a:avLst/>
          </a:prstGeom>
          <a:noFill/>
        </p:spPr>
        <p:txBody>
          <a:bodyPr wrap="square" lIns="90912" tIns="45456" rIns="90912" bIns="45456" rtlCol="0">
            <a:spAutoFit/>
          </a:bodyPr>
          <a:lstStyle/>
          <a:p>
            <a:pPr defTabSz="452946"/>
            <a:r>
              <a:rPr lang="en-US" sz="1200" dirty="0">
                <a:solidFill>
                  <a:srgbClr val="FFFFFF"/>
                </a:solidFill>
              </a:rPr>
              <a:t>Storr J, Kilpatrick C, </a:t>
            </a:r>
            <a:r>
              <a:rPr lang="en-US" sz="1200" dirty="0" err="1">
                <a:solidFill>
                  <a:srgbClr val="FFFFFF"/>
                </a:solidFill>
              </a:rPr>
              <a:t>Allegranzi</a:t>
            </a:r>
            <a:r>
              <a:rPr lang="en-US" sz="1200" dirty="0">
                <a:solidFill>
                  <a:srgbClr val="FFFFFF"/>
                </a:solidFill>
              </a:rPr>
              <a:t> B, Syed SB (2016). Redefining infection prevention and control in the new era of quality universal health coverage. Journal of Research in Nursing Vol. 21(1) 39–52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4352489" y="814930"/>
            <a:ext cx="396122" cy="36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0912" tIns="45456" rIns="90912" bIns="45456" rtlCol="0" anchor="ctr"/>
          <a:lstStyle/>
          <a:p>
            <a:pPr algn="ctr" defTabSz="452946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0969" y="826520"/>
            <a:ext cx="278697" cy="318849"/>
          </a:xfrm>
          <a:prstGeom prst="rect">
            <a:avLst/>
          </a:prstGeom>
          <a:noFill/>
        </p:spPr>
        <p:txBody>
          <a:bodyPr wrap="square" lIns="90912" tIns="45456" rIns="90912" bIns="45456" rtlCol="0">
            <a:spAutoFit/>
          </a:bodyPr>
          <a:lstStyle/>
          <a:p>
            <a:pPr defTabSz="452946"/>
            <a:r>
              <a:rPr lang="en-US" sz="14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5625314" y="2834661"/>
            <a:ext cx="396122" cy="36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0912" tIns="45456" rIns="90912" bIns="45456" rtlCol="0" anchor="ctr"/>
          <a:lstStyle/>
          <a:p>
            <a:pPr algn="ctr" defTabSz="452946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73794" y="2846250"/>
            <a:ext cx="278697" cy="318849"/>
          </a:xfrm>
          <a:prstGeom prst="rect">
            <a:avLst/>
          </a:prstGeom>
          <a:noFill/>
        </p:spPr>
        <p:txBody>
          <a:bodyPr wrap="square" lIns="90912" tIns="45456" rIns="90912" bIns="45456" rtlCol="0">
            <a:spAutoFit/>
          </a:bodyPr>
          <a:lstStyle/>
          <a:p>
            <a:pPr defTabSz="452946"/>
            <a:r>
              <a:rPr lang="en-US" sz="14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4370667" y="4532312"/>
            <a:ext cx="396122" cy="360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0912" tIns="45456" rIns="90912" bIns="45456" rtlCol="0" anchor="ctr"/>
          <a:lstStyle/>
          <a:p>
            <a:pPr algn="ctr" defTabSz="452946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19147" y="4543901"/>
            <a:ext cx="278697" cy="318849"/>
          </a:xfrm>
          <a:prstGeom prst="rect">
            <a:avLst/>
          </a:prstGeom>
          <a:noFill/>
        </p:spPr>
        <p:txBody>
          <a:bodyPr wrap="square" lIns="90912" tIns="45456" rIns="90912" bIns="45456" rtlCol="0">
            <a:spAutoFit/>
          </a:bodyPr>
          <a:lstStyle/>
          <a:p>
            <a:pPr defTabSz="452946"/>
            <a:r>
              <a:rPr lang="en-US" sz="14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42" name="Title 16"/>
          <p:cNvSpPr txBox="1">
            <a:spLocks/>
          </p:cNvSpPr>
          <p:nvPr/>
        </p:nvSpPr>
        <p:spPr>
          <a:xfrm>
            <a:off x="2099686" y="-144693"/>
            <a:ext cx="5246352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E7FB8"/>
                </a:solidFill>
                <a:latin typeface="Arial" charset="0"/>
                <a:cs typeface="Arial" charset="0"/>
              </a:defRPr>
            </a:lvl5pPr>
            <a:lvl6pPr marL="453906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907805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1361711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181562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endParaRPr lang="en-US" sz="4400" kern="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595" y="31837"/>
            <a:ext cx="86806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+mj-lt"/>
              </a:rPr>
              <a:t>IPC and AMR: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A key part of people centered and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+mj-lt"/>
              </a:rPr>
              <a:t>integrated health services</a:t>
            </a:r>
          </a:p>
        </p:txBody>
      </p:sp>
    </p:spTree>
    <p:extLst>
      <p:ext uri="{BB962C8B-B14F-4D97-AF65-F5344CB8AC3E}">
        <p14:creationId xmlns:p14="http://schemas.microsoft.com/office/powerpoint/2010/main" val="12698562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975"/>
            <a:ext cx="9144000" cy="980728"/>
          </a:xfrm>
        </p:spPr>
        <p:txBody>
          <a:bodyPr/>
          <a:lstStyle/>
          <a:p>
            <a:pPr lvl="0" algn="ctr">
              <a:spcAft>
                <a:spcPct val="35000"/>
              </a:spcAft>
            </a:pPr>
            <a:r>
              <a:rPr lang="en-GB" sz="2400" dirty="0">
                <a:solidFill>
                  <a:srgbClr val="002060"/>
                </a:solidFill>
              </a:rPr>
              <a:t>Summary of key elements to control and prevent spread of </a:t>
            </a:r>
            <a:r>
              <a:rPr lang="en-US" sz="2400" dirty="0">
                <a:solidFill>
                  <a:srgbClr val="002060"/>
                </a:solidFill>
              </a:rPr>
              <a:t>Antibiotic resistant bacteria  </a:t>
            </a:r>
            <a:r>
              <a:rPr lang="en-GB" sz="2400" b="1" dirty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891687"/>
              </p:ext>
            </p:extLst>
          </p:nvPr>
        </p:nvGraphicFramePr>
        <p:xfrm>
          <a:off x="381000" y="1219200"/>
          <a:ext cx="8458199" cy="493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746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ChangeArrowheads="1"/>
          </p:cNvSpPr>
          <p:nvPr/>
        </p:nvSpPr>
        <p:spPr bwMode="auto">
          <a:xfrm>
            <a:off x="914400" y="3429000"/>
            <a:ext cx="7200900" cy="224676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endParaRPr lang="sv-SE" sz="2800" b="1" u="sng" dirty="0">
              <a:solidFill>
                <a:srgbClr val="FFC000"/>
              </a:solidFill>
            </a:endParaRPr>
          </a:p>
          <a:p>
            <a:pPr algn="ctr"/>
            <a:r>
              <a:rPr lang="sv-SE" sz="2800" dirty="0">
                <a:solidFill>
                  <a:schemeClr val="bg1"/>
                </a:solidFill>
              </a:rPr>
              <a:t>INFECTION CONTROL PRACTICES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are essential to p</a:t>
            </a:r>
            <a:r>
              <a:rPr lang="sv-SE" sz="2800" dirty="0">
                <a:solidFill>
                  <a:schemeClr val="bg1"/>
                </a:solidFill>
              </a:rPr>
              <a:t>revent </a:t>
            </a:r>
            <a:r>
              <a:rPr lang="en-GB" sz="2800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sv-SE" sz="2800" b="1" u="sng" dirty="0">
                <a:solidFill>
                  <a:srgbClr val="FFC000"/>
                </a:solidFill>
              </a:rPr>
              <a:t>SPREAD OF RESISTANT BACTERIA </a:t>
            </a:r>
          </a:p>
          <a:p>
            <a:pPr algn="ctr"/>
            <a:endParaRPr lang="sv-SE" sz="28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14400" y="533400"/>
            <a:ext cx="7200900" cy="2677656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sv-SE" sz="2800" b="1" u="sng" dirty="0">
              <a:solidFill>
                <a:srgbClr val="FFC000"/>
              </a:solidFill>
            </a:endParaRPr>
          </a:p>
          <a:p>
            <a:pPr algn="ctr"/>
            <a:r>
              <a:rPr lang="en-GB" sz="2800" b="1" u="sng" dirty="0">
                <a:solidFill>
                  <a:schemeClr val="bg1"/>
                </a:solidFill>
              </a:rPr>
              <a:t>Antibiotic Stewardship 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is essential to  </a:t>
            </a:r>
          </a:p>
          <a:p>
            <a:pPr algn="ctr"/>
            <a:r>
              <a:rPr lang="sv-SE" sz="2800" b="1" u="sng" dirty="0">
                <a:solidFill>
                  <a:srgbClr val="FFC000"/>
                </a:solidFill>
              </a:rPr>
              <a:t>PREVENT SELECTION </a:t>
            </a:r>
          </a:p>
          <a:p>
            <a:pPr algn="ctr"/>
            <a:r>
              <a:rPr lang="sv-SE" sz="2800" dirty="0">
                <a:solidFill>
                  <a:schemeClr val="bg1"/>
                </a:solidFill>
              </a:rPr>
              <a:t>OF RESISTANT BACTERIA </a:t>
            </a:r>
          </a:p>
          <a:p>
            <a:pPr algn="ctr"/>
            <a:r>
              <a:rPr lang="en-GB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endParaRPr lang="sv-S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B2BD7-58D7-4A82-B459-C5B29E7D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1450757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Correct Answers : AMR 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6F371583-FC66-4E76-8CF2-3C5166D0D121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846262"/>
          <a:ext cx="7908924" cy="41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846">
                  <a:extLst>
                    <a:ext uri="{9D8B030D-6E8A-4147-A177-3AD203B41FA5}">
                      <a16:colId xmlns:a16="http://schemas.microsoft.com/office/drawing/2014/main" xmlns="" val="3887975965"/>
                    </a:ext>
                  </a:extLst>
                </a:gridCol>
                <a:gridCol w="6004924">
                  <a:extLst>
                    <a:ext uri="{9D8B030D-6E8A-4147-A177-3AD203B41FA5}">
                      <a16:colId xmlns:a16="http://schemas.microsoft.com/office/drawing/2014/main" xmlns="" val="454231496"/>
                    </a:ext>
                  </a:extLst>
                </a:gridCol>
                <a:gridCol w="732308">
                  <a:extLst>
                    <a:ext uri="{9D8B030D-6E8A-4147-A177-3AD203B41FA5}">
                      <a16:colId xmlns:a16="http://schemas.microsoft.com/office/drawing/2014/main" xmlns="" val="429218348"/>
                    </a:ext>
                  </a:extLst>
                </a:gridCol>
                <a:gridCol w="585846">
                  <a:extLst>
                    <a:ext uri="{9D8B030D-6E8A-4147-A177-3AD203B41FA5}">
                      <a16:colId xmlns:a16="http://schemas.microsoft.com/office/drawing/2014/main" xmlns="" val="2782418636"/>
                    </a:ext>
                  </a:extLst>
                </a:gridCol>
              </a:tblGrid>
              <a:tr h="456774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No.</a:t>
                      </a:r>
                    </a:p>
                  </a:txBody>
                  <a:tcPr marL="83820" marR="8382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Questions </a:t>
                      </a:r>
                    </a:p>
                  </a:txBody>
                  <a:tcPr marL="83820" marR="8382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YES</a:t>
                      </a:r>
                    </a:p>
                  </a:txBody>
                  <a:tcPr marL="83820" marR="8382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</a:t>
                      </a:r>
                    </a:p>
                  </a:txBody>
                  <a:tcPr marL="83820" marR="8382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5031172"/>
                  </a:ext>
                </a:extLst>
              </a:tr>
              <a:tr h="1464179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Effective Antibiotic Stewardship </a:t>
                      </a:r>
                      <a:r>
                        <a:rPr lang="en-GB" sz="1800" b="1" i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solely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requires </a:t>
                      </a:r>
                      <a:r>
                        <a:rPr lang="en-GB" sz="1800" b="1" i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 of compliance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local antibiotic guidelines in healthcare facilities. </a:t>
                      </a:r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pPr algn="ctr"/>
                      <a:endParaRPr lang="en-GB" sz="3600" u="none" dirty="0">
                        <a:solidFill>
                          <a:srgbClr val="FF0000"/>
                        </a:solidFill>
                      </a:endParaRPr>
                    </a:p>
                  </a:txBody>
                  <a:tcPr marL="83820" marR="83820"/>
                </a:tc>
                <a:extLst>
                  <a:ext uri="{0D108BD9-81ED-4DB2-BD59-A6C34878D82A}">
                    <a16:rowId xmlns:a16="http://schemas.microsoft.com/office/drawing/2014/main" xmlns="" val="1770953235"/>
                  </a:ext>
                </a:extLst>
              </a:tr>
              <a:tr h="1126292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 of multi-drug resistant organisms (MDROs) requires </a:t>
                      </a:r>
                      <a:r>
                        <a:rPr lang="en-GB" sz="1800" b="1" i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implementation of </a:t>
                      </a:r>
                      <a:r>
                        <a:rPr lang="en-GB" sz="1800" b="1" i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 precautions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pPr algn="ctr"/>
                      <a:endParaRPr lang="en-GB" sz="3600" u="none" dirty="0">
                        <a:solidFill>
                          <a:srgbClr val="FF0000"/>
                        </a:solidFill>
                      </a:endParaRPr>
                    </a:p>
                  </a:txBody>
                  <a:tcPr marL="83820" marR="83820"/>
                </a:tc>
                <a:extLst>
                  <a:ext uri="{0D108BD9-81ED-4DB2-BD59-A6C34878D82A}">
                    <a16:rowId xmlns:a16="http://schemas.microsoft.com/office/drawing/2014/main" xmlns="" val="1954198728"/>
                  </a:ext>
                </a:extLst>
              </a:tr>
              <a:tr h="1126292">
                <a:tc>
                  <a:txBody>
                    <a:bodyPr/>
                    <a:lstStyle/>
                    <a:p>
                      <a:r>
                        <a:rPr lang="en-GB" dirty="0"/>
                        <a:t>3.</a:t>
                      </a:r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Antibiotic(s) development in dealing with the treatment of MDROs both Gram-positive and Gram-negative have </a:t>
                      </a:r>
                      <a:r>
                        <a:rPr lang="en-GB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equal priorities.</a:t>
                      </a:r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pPr algn="ctr"/>
                      <a:endParaRPr lang="en-GB" sz="3600" u="none" dirty="0">
                        <a:solidFill>
                          <a:srgbClr val="FF0000"/>
                        </a:solidFill>
                      </a:endParaRPr>
                    </a:p>
                  </a:txBody>
                  <a:tcPr marL="83820" marR="83820"/>
                </a:tc>
                <a:extLst>
                  <a:ext uri="{0D108BD9-81ED-4DB2-BD59-A6C34878D82A}">
                    <a16:rowId xmlns:a16="http://schemas.microsoft.com/office/drawing/2014/main" xmlns="" val="423988079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72A909-0B3D-4410-B8AA-376CB50B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835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B2BD7-58D7-4A82-B459-C5B29E7D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33089"/>
            <a:ext cx="7543800" cy="1450757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Correct Answers : IPC 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6F371583-FC66-4E76-8CF2-3C5166D0D12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3400" y="1846262"/>
          <a:ext cx="8229599" cy="4097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3887975965"/>
                    </a:ext>
                  </a:extLst>
                </a:gridCol>
                <a:gridCol w="6248399">
                  <a:extLst>
                    <a:ext uri="{9D8B030D-6E8A-4147-A177-3AD203B41FA5}">
                      <a16:colId xmlns:a16="http://schemas.microsoft.com/office/drawing/2014/main" xmlns="" val="45423149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4292183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782418636"/>
                    </a:ext>
                  </a:extLst>
                </a:gridCol>
              </a:tblGrid>
              <a:tr h="48793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No.</a:t>
                      </a:r>
                    </a:p>
                  </a:txBody>
                  <a:tcPr marL="83820" marR="8382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Questions </a:t>
                      </a:r>
                    </a:p>
                  </a:txBody>
                  <a:tcPr marL="83820" marR="8382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YES</a:t>
                      </a:r>
                    </a:p>
                  </a:txBody>
                  <a:tcPr marL="83820" marR="8382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</a:t>
                      </a:r>
                    </a:p>
                  </a:txBody>
                  <a:tcPr marL="83820" marR="8382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5031172"/>
                  </a:ext>
                </a:extLst>
              </a:tr>
              <a:tr h="1203133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There is an international uniformity on </a:t>
                      </a:r>
                      <a:r>
                        <a:rPr lang="en-GB" sz="1800" b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the elements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be included in IPC </a:t>
                      </a: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 Precautions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pPr algn="ctr"/>
                      <a:endParaRPr lang="en-GB" sz="3600" u="none" dirty="0">
                        <a:solidFill>
                          <a:srgbClr val="FF0000"/>
                        </a:solidFill>
                      </a:endParaRPr>
                    </a:p>
                  </a:txBody>
                  <a:tcPr marL="83820" marR="83820"/>
                </a:tc>
                <a:extLst>
                  <a:ext uri="{0D108BD9-81ED-4DB2-BD59-A6C34878D82A}">
                    <a16:rowId xmlns:a16="http://schemas.microsoft.com/office/drawing/2014/main" xmlns="" val="1770953235"/>
                  </a:ext>
                </a:extLst>
              </a:tr>
              <a:tr h="1564073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achieve effective hand hygiene, it is essential that healthcare workers must follow all the steps in </a:t>
                      </a:r>
                      <a:r>
                        <a:rPr lang="en-GB" sz="1800" b="1" i="1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exact sequence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 outlined in the WHO Hand Hygiene poster. </a:t>
                      </a:r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600" u="none" dirty="0">
                        <a:solidFill>
                          <a:srgbClr val="FF0000"/>
                        </a:solidFill>
                      </a:endParaRPr>
                    </a:p>
                  </a:txBody>
                  <a:tcPr marL="83820" marR="83820"/>
                </a:tc>
                <a:extLst>
                  <a:ext uri="{0D108BD9-81ED-4DB2-BD59-A6C34878D82A}">
                    <a16:rowId xmlns:a16="http://schemas.microsoft.com/office/drawing/2014/main" xmlns="" val="1954198728"/>
                  </a:ext>
                </a:extLst>
              </a:tr>
              <a:tr h="842194">
                <a:tc>
                  <a:txBody>
                    <a:bodyPr/>
                    <a:lstStyle/>
                    <a:p>
                      <a:r>
                        <a:rPr lang="en-GB" dirty="0"/>
                        <a:t>3.</a:t>
                      </a:r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hand hygiene products available on the market are </a:t>
                      </a:r>
                      <a:r>
                        <a:rPr lang="en-GB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equally effective.</a:t>
                      </a:r>
                      <a:endParaRPr lang="en-GB" b="1" i="1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3820" marR="838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600" u="none" dirty="0">
                        <a:solidFill>
                          <a:srgbClr val="FF0000"/>
                        </a:solidFill>
                      </a:endParaRPr>
                    </a:p>
                  </a:txBody>
                  <a:tcPr marL="83820" marR="83820"/>
                </a:tc>
                <a:extLst>
                  <a:ext uri="{0D108BD9-81ED-4DB2-BD59-A6C34878D82A}">
                    <a16:rowId xmlns:a16="http://schemas.microsoft.com/office/drawing/2014/main" xmlns="" val="4239880790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672A909-0B3D-4410-B8AA-376CB50B0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2645-66FA-4985-AC8F-6513041DE2D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944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95600"/>
            <a:ext cx="8534400" cy="1728192"/>
          </a:xfrm>
        </p:spPr>
        <p:txBody>
          <a:bodyPr/>
          <a:lstStyle/>
          <a:p>
            <a:pPr marL="0" indent="0" algn="ctr">
              <a:buNone/>
            </a:pPr>
            <a:r>
              <a:rPr lang="en-GB" sz="9600" dirty="0">
                <a:solidFill>
                  <a:srgbClr val="C00000"/>
                </a:solidFill>
                <a:latin typeface="Bernard MT Condensed" pitchFamily="18" charset="0"/>
              </a:rPr>
              <a:t>Thank you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51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245" y="1828800"/>
            <a:ext cx="4872446" cy="4351337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cs typeface="Arial"/>
              </a:rPr>
              <a:t>Focus on the </a:t>
            </a:r>
            <a:r>
              <a:rPr lang="en-US" sz="2400" b="1" dirty="0">
                <a:cs typeface="Arial"/>
              </a:rPr>
              <a:t>global health security agenda </a:t>
            </a:r>
            <a:r>
              <a:rPr lang="en-US" sz="2400" dirty="0">
                <a:cs typeface="Arial"/>
              </a:rPr>
              <a:t>and </a:t>
            </a:r>
            <a:r>
              <a:rPr lang="en-US" sz="2400" b="1" dirty="0">
                <a:cs typeface="Arial"/>
              </a:rPr>
              <a:t>International Health Regulations (IHR) </a:t>
            </a:r>
            <a:r>
              <a:rPr lang="en-US" sz="2400" dirty="0">
                <a:cs typeface="Arial"/>
              </a:rPr>
              <a:t>which position </a:t>
            </a:r>
            <a:r>
              <a:rPr lang="en-US" sz="2400" i="1" u="sng" dirty="0">
                <a:cs typeface="Arial"/>
              </a:rPr>
              <a:t>IPC as a key strategy for dealing with </a:t>
            </a:r>
            <a:r>
              <a:rPr lang="en-US" sz="2400" b="1" i="1" u="sng" dirty="0">
                <a:cs typeface="Arial"/>
              </a:rPr>
              <a:t>public health threats of international concern</a:t>
            </a:r>
            <a:r>
              <a:rPr lang="en-US" sz="2400" i="1" u="sng" dirty="0">
                <a:cs typeface="Arial"/>
              </a:rPr>
              <a:t>.</a:t>
            </a:r>
          </a:p>
          <a:p>
            <a:pPr>
              <a:spcBef>
                <a:spcPts val="1200"/>
              </a:spcBef>
              <a:buFontTx/>
              <a:buChar char="-"/>
            </a:pPr>
            <a:r>
              <a:rPr lang="en-US" sz="2400" i="1" dirty="0">
                <a:cs typeface="Arial"/>
              </a:rPr>
              <a:t>Remember </a:t>
            </a:r>
            <a:r>
              <a:rPr lang="en-US" sz="2400" dirty="0">
                <a:cs typeface="Arial"/>
              </a:rPr>
              <a:t>– </a:t>
            </a:r>
            <a:r>
              <a:rPr lang="en-US" sz="2400" u="sng" dirty="0">
                <a:solidFill>
                  <a:srgbClr val="C00000"/>
                </a:solidFill>
                <a:cs typeface="Arial"/>
              </a:rPr>
              <a:t>IHR is the only international “law” that addresses IPC</a:t>
            </a:r>
          </a:p>
          <a:p>
            <a:pPr>
              <a:buFontTx/>
              <a:buChar char="-"/>
            </a:pPr>
            <a:r>
              <a:rPr lang="en-US" sz="2400" b="1" i="1" u="sng" dirty="0">
                <a:cs typeface="Arial"/>
              </a:rPr>
              <a:t>IPC is an IHR Core Capacity!</a:t>
            </a:r>
          </a:p>
          <a:p>
            <a:pPr marL="0" indent="0">
              <a:lnSpc>
                <a:spcPct val="170000"/>
              </a:lnSpc>
              <a:buNone/>
            </a:pPr>
            <a:endParaRPr lang="en-US" sz="2200" dirty="0">
              <a:cs typeface="Arial"/>
            </a:endParaRPr>
          </a:p>
          <a:p>
            <a:pPr marL="0" indent="0">
              <a:lnSpc>
                <a:spcPct val="170000"/>
              </a:lnSpc>
              <a:buNone/>
            </a:pP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828800"/>
            <a:ext cx="3364816" cy="434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7AED0C-8392-44FB-AB21-402677C7DFC8}"/>
              </a:ext>
            </a:extLst>
          </p:cNvPr>
          <p:cNvSpPr txBox="1"/>
          <p:nvPr/>
        </p:nvSpPr>
        <p:spPr>
          <a:xfrm>
            <a:off x="248195" y="88872"/>
            <a:ext cx="8941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A key strategy for preparing for and dealing with public health threats of international concern</a:t>
            </a:r>
          </a:p>
        </p:txBody>
      </p:sp>
    </p:spTree>
    <p:extLst>
      <p:ext uri="{BB962C8B-B14F-4D97-AF65-F5344CB8AC3E}">
        <p14:creationId xmlns:p14="http://schemas.microsoft.com/office/powerpoint/2010/main" val="149819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19BF9F-4B0E-4345-81E7-ECF2DD628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2133600"/>
            <a:ext cx="8153400" cy="28406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+mn-lt"/>
              </a:rPr>
            </a:br>
            <a:r>
              <a:rPr lang="en-US" sz="44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4400" b="1" dirty="0">
                <a:solidFill>
                  <a:srgbClr val="C00000"/>
                </a:solidFill>
                <a:latin typeface="+mn-lt"/>
              </a:rPr>
            </a:br>
            <a:r>
              <a:rPr lang="en-US" sz="4400" b="1" dirty="0">
                <a:solidFill>
                  <a:srgbClr val="C00000"/>
                </a:solidFill>
                <a:latin typeface="+mn-lt"/>
              </a:rPr>
              <a:t>Antimicrobial Resistant (AMR) </a:t>
            </a:r>
            <a:r>
              <a:rPr lang="en-US" sz="36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3600" b="1" dirty="0">
                <a:solidFill>
                  <a:srgbClr val="C00000"/>
                </a:solidFill>
                <a:latin typeface="+mn-lt"/>
              </a:rPr>
            </a:br>
            <a:r>
              <a:rPr lang="en-US" sz="36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3600" b="1" dirty="0">
                <a:solidFill>
                  <a:srgbClr val="C00000"/>
                </a:solidFill>
                <a:latin typeface="+mn-lt"/>
              </a:rPr>
            </a:br>
            <a:r>
              <a:rPr lang="en-US" sz="3600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3600" dirty="0">
                <a:solidFill>
                  <a:srgbClr val="C00000"/>
                </a:solidFill>
                <a:latin typeface="+mn-lt"/>
              </a:rPr>
            </a:br>
            <a:r>
              <a:rPr lang="en-US" sz="2800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dirty="0">
                <a:solidFill>
                  <a:srgbClr val="C00000"/>
                </a:solidFill>
                <a:latin typeface="+mn-lt"/>
              </a:rPr>
            </a:br>
            <a:endParaRPr lang="en-GB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F7691701-BCFD-49B2-A8B9-028560DD12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95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8" y="237884"/>
            <a:ext cx="9144000" cy="98107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0" dirty="0">
                <a:solidFill>
                  <a:srgbClr val="C00000"/>
                </a:solidFill>
              </a:rPr>
              <a:t>Control of AMR is a global issue : 2001 </a:t>
            </a:r>
            <a:r>
              <a:rPr lang="en-GB" sz="3600" b="1" dirty="0">
                <a:solidFill>
                  <a:srgbClr val="C00000"/>
                </a:solidFill>
              </a:rPr>
              <a:t/>
            </a:r>
            <a:br>
              <a:rPr lang="en-GB" sz="3600" b="1" dirty="0">
                <a:solidFill>
                  <a:srgbClr val="C00000"/>
                </a:solidFill>
              </a:rPr>
            </a:br>
            <a:endParaRPr lang="en-GB" sz="3600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0278" y="1845734"/>
            <a:ext cx="4038600" cy="4419600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GB" sz="2000" dirty="0"/>
              <a:t>Development and </a:t>
            </a:r>
            <a:r>
              <a:rPr lang="en-GB" sz="2000" b="1" dirty="0">
                <a:solidFill>
                  <a:srgbClr val="C00000"/>
                </a:solidFill>
              </a:rPr>
              <a:t>implementation of antibiotic policies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Education of medical staff </a:t>
            </a:r>
            <a:r>
              <a:rPr lang="en-GB" sz="2000" dirty="0"/>
              <a:t>in appropriate use of  antimicrobial agents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GB" sz="2000" dirty="0"/>
              <a:t>Resources to establish </a:t>
            </a:r>
            <a:r>
              <a:rPr lang="en-GB" sz="2000" b="1" dirty="0">
                <a:solidFill>
                  <a:srgbClr val="C00000"/>
                </a:solidFill>
              </a:rPr>
              <a:t>microbiology laboratory  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GB" sz="2000" dirty="0"/>
              <a:t>Establish </a:t>
            </a:r>
            <a:r>
              <a:rPr lang="en-GB" sz="2000" b="1" dirty="0">
                <a:solidFill>
                  <a:srgbClr val="C00000"/>
                </a:solidFill>
              </a:rPr>
              <a:t>national</a:t>
            </a:r>
            <a:r>
              <a:rPr lang="en-GB" sz="2000" dirty="0"/>
              <a:t> </a:t>
            </a:r>
            <a:r>
              <a:rPr lang="en-GB" sz="2000" b="1" dirty="0">
                <a:solidFill>
                  <a:srgbClr val="C00000"/>
                </a:solidFill>
              </a:rPr>
              <a:t>surveillance</a:t>
            </a:r>
            <a:r>
              <a:rPr lang="en-GB" sz="2000" dirty="0"/>
              <a:t> of MDROs</a:t>
            </a:r>
          </a:p>
          <a:p>
            <a:pPr marL="457200" indent="-457200" eaLnBrk="1" hangingPunct="1">
              <a:lnSpc>
                <a:spcPct val="80000"/>
              </a:lnSpc>
              <a:spcBef>
                <a:spcPct val="40000"/>
              </a:spcBef>
              <a:spcAft>
                <a:spcPct val="400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Implementation of basic infection control precautions </a:t>
            </a:r>
          </a:p>
          <a:p>
            <a:endParaRPr lang="en-GB" dirty="0"/>
          </a:p>
        </p:txBody>
      </p:sp>
      <p:pic>
        <p:nvPicPr>
          <p:cNvPr id="5" name="Picture 4" descr="Pictur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318" y="1199909"/>
            <a:ext cx="3564719" cy="4932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4055534"/>
            <a:ext cx="2560316" cy="707886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C00000"/>
                </a:solidFill>
              </a:rPr>
              <a:t>9/11/2001 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41631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4964</TotalTime>
  <Words>2454</Words>
  <Application>Microsoft Office PowerPoint</Application>
  <PresentationFormat>On-screen Show (4:3)</PresentationFormat>
  <Paragraphs>477</Paragraphs>
  <Slides>64</Slides>
  <Notes>32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6" baseType="lpstr">
      <vt:lpstr>Retrospect</vt:lpstr>
      <vt:lpstr>Bitmap Image</vt:lpstr>
      <vt:lpstr> Infection Prevention and Control (IPC) and  Antimicrobial Resistant (AMR)     </vt:lpstr>
      <vt:lpstr>HAIs: Unacceptable, avoidable harm to patients…</vt:lpstr>
      <vt:lpstr>:IPC and AMR</vt:lpstr>
      <vt:lpstr>Impacts associated with WASH FIT </vt:lpstr>
      <vt:lpstr>Link between Healthcare facility and community </vt:lpstr>
      <vt:lpstr>PowerPoint Presentation</vt:lpstr>
      <vt:lpstr>PowerPoint Presentation</vt:lpstr>
      <vt:lpstr>  Antimicrobial Resistant (AMR)     </vt:lpstr>
      <vt:lpstr>Control of AMR is a global issue : 2001  </vt:lpstr>
      <vt:lpstr>PowerPoint Presentation</vt:lpstr>
      <vt:lpstr>Countries committed to addressing HAI</vt:lpstr>
      <vt:lpstr>PowerPoint Presentation</vt:lpstr>
      <vt:lpstr>PowerPoint Presentation</vt:lpstr>
      <vt:lpstr>PowerPoint Presentation</vt:lpstr>
      <vt:lpstr>Factors Contributing to Antimicrobial resistance (AMR)</vt:lpstr>
      <vt:lpstr>PowerPoint Presentation</vt:lpstr>
      <vt:lpstr>Use of antibiotic in Animals  </vt:lpstr>
      <vt:lpstr>Use of antibiotic in agriculture </vt:lpstr>
      <vt:lpstr>PowerPoint Presentation</vt:lpstr>
      <vt:lpstr>One Health Triad</vt:lpstr>
      <vt:lpstr>Antimicrobial Resistance: a One Health Perspective </vt:lpstr>
      <vt:lpstr> Birds spread antibiotic resistant bacteria everywhere</vt:lpstr>
      <vt:lpstr>PowerPoint Presentation</vt:lpstr>
      <vt:lpstr>International Travel </vt:lpstr>
      <vt:lpstr>One Health Approach  To combat Antibiotic resistance </vt:lpstr>
      <vt:lpstr>Antibiotic Discovery Void  </vt:lpstr>
      <vt:lpstr>Antibiotic stewardship   </vt:lpstr>
      <vt:lpstr>Global burden of Antimicrobial resistance (AMR)</vt:lpstr>
      <vt:lpstr>Carbapenem-resistant Enterobacteriaceae (CRE)</vt:lpstr>
      <vt:lpstr>Carbapenem-resistant Enterobacteriaceae (CRE)</vt:lpstr>
      <vt:lpstr>PowerPoint Presentation</vt:lpstr>
      <vt:lpstr> WHO Guidelines on Carbapenem-resistant organisms </vt:lpstr>
      <vt:lpstr>Antibiotic stewardship </vt:lpstr>
      <vt:lpstr>Antibiotic stewardship </vt:lpstr>
      <vt:lpstr>Antibiotic stewardship </vt:lpstr>
      <vt:lpstr>Antibiotic Consumption in the Southern Trust and  C. difficile</vt:lpstr>
      <vt:lpstr>Antibiotic ward rounds </vt:lpstr>
      <vt:lpstr>PowerPoint Presentation</vt:lpstr>
      <vt:lpstr>Feedback of information to Consultants  </vt:lpstr>
      <vt:lpstr>Antibiotic Ward Rounds</vt:lpstr>
      <vt:lpstr>Antibiotic Consumption in the Southern Trust and  C. difficile</vt:lpstr>
      <vt:lpstr>Antibiotic consumption in four Trusts N. Ireland  </vt:lpstr>
      <vt:lpstr> Antibiotic expenditure in the Southern Trust (All adult inpatients)  </vt:lpstr>
      <vt:lpstr>PowerPoint Presentation</vt:lpstr>
      <vt:lpstr>PowerPoint Presentation</vt:lpstr>
      <vt:lpstr>Infection Prevention and Control</vt:lpstr>
      <vt:lpstr>Factors Contributing to AMR</vt:lpstr>
      <vt:lpstr>WHO IPC Core Component </vt:lpstr>
      <vt:lpstr>The IPC implementation approach</vt:lpstr>
      <vt:lpstr>Eight Recommendations of Core Component </vt:lpstr>
      <vt:lpstr>PowerPoint Presentation</vt:lpstr>
      <vt:lpstr>Systematic  review </vt:lpstr>
      <vt:lpstr> </vt:lpstr>
      <vt:lpstr>Hand Hygiene </vt:lpstr>
      <vt:lpstr>PowerPoint Presentation</vt:lpstr>
      <vt:lpstr>PowerPoint Presentation</vt:lpstr>
      <vt:lpstr>Requirement for effective hand hygiene </vt:lpstr>
      <vt:lpstr>PowerPoint Presentation</vt:lpstr>
      <vt:lpstr> Risk associated with the room been previously occupied by patients infected with common pathogens </vt:lpstr>
      <vt:lpstr>Summary of key elements to control and prevent spread of Antibiotic resistant bacteria   </vt:lpstr>
      <vt:lpstr>PowerPoint Presentation</vt:lpstr>
      <vt:lpstr>Correct Answers : AMR  </vt:lpstr>
      <vt:lpstr>Correct Answers : IPC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Nizam</dc:creator>
  <cp:lastModifiedBy>JCrawford</cp:lastModifiedBy>
  <cp:revision>867</cp:revision>
  <cp:lastPrinted>2019-03-11T12:15:43Z</cp:lastPrinted>
  <dcterms:created xsi:type="dcterms:W3CDTF">1601-01-01T00:00:00Z</dcterms:created>
  <dcterms:modified xsi:type="dcterms:W3CDTF">2019-03-11T14:08:54Z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