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59"/>
  </p:notesMasterIdLst>
  <p:handoutMasterIdLst>
    <p:handoutMasterId r:id="rId60"/>
  </p:handoutMasterIdLst>
  <p:sldIdLst>
    <p:sldId id="257" r:id="rId4"/>
    <p:sldId id="415" r:id="rId5"/>
    <p:sldId id="427" r:id="rId6"/>
    <p:sldId id="417" r:id="rId7"/>
    <p:sldId id="258" r:id="rId8"/>
    <p:sldId id="434" r:id="rId9"/>
    <p:sldId id="458" r:id="rId10"/>
    <p:sldId id="398" r:id="rId11"/>
    <p:sldId id="459" r:id="rId12"/>
    <p:sldId id="267" r:id="rId13"/>
    <p:sldId id="420" r:id="rId14"/>
    <p:sldId id="470" r:id="rId15"/>
    <p:sldId id="460" r:id="rId16"/>
    <p:sldId id="461" r:id="rId17"/>
    <p:sldId id="450" r:id="rId18"/>
    <p:sldId id="469" r:id="rId19"/>
    <p:sldId id="435" r:id="rId20"/>
    <p:sldId id="274" r:id="rId21"/>
    <p:sldId id="473" r:id="rId22"/>
    <p:sldId id="270" r:id="rId23"/>
    <p:sldId id="272" r:id="rId24"/>
    <p:sldId id="271" r:id="rId25"/>
    <p:sldId id="475" r:id="rId26"/>
    <p:sldId id="407" r:id="rId27"/>
    <p:sldId id="471" r:id="rId28"/>
    <p:sldId id="411" r:id="rId29"/>
    <p:sldId id="410" r:id="rId30"/>
    <p:sldId id="386" r:id="rId31"/>
    <p:sldId id="329" r:id="rId32"/>
    <p:sldId id="355" r:id="rId33"/>
    <p:sldId id="423" r:id="rId34"/>
    <p:sldId id="422" r:id="rId35"/>
    <p:sldId id="424" r:id="rId36"/>
    <p:sldId id="441" r:id="rId37"/>
    <p:sldId id="426" r:id="rId38"/>
    <p:sldId id="367" r:id="rId39"/>
    <p:sldId id="462" r:id="rId40"/>
    <p:sldId id="463" r:id="rId41"/>
    <p:sldId id="465" r:id="rId42"/>
    <p:sldId id="464" r:id="rId43"/>
    <p:sldId id="466" r:id="rId44"/>
    <p:sldId id="371" r:id="rId45"/>
    <p:sldId id="416" r:id="rId46"/>
    <p:sldId id="474" r:id="rId47"/>
    <p:sldId id="467" r:id="rId48"/>
    <p:sldId id="303" r:id="rId49"/>
    <p:sldId id="304" r:id="rId50"/>
    <p:sldId id="468" r:id="rId51"/>
    <p:sldId id="472" r:id="rId52"/>
    <p:sldId id="445" r:id="rId53"/>
    <p:sldId id="446" r:id="rId54"/>
    <p:sldId id="456" r:id="rId55"/>
    <p:sldId id="448" r:id="rId56"/>
    <p:sldId id="306" r:id="rId57"/>
    <p:sldId id="414" r:id="rId5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 id="2" name="Paul Cavanagh" initials="PC" lastIdx="3" clrIdx="2"/>
  <p:cmAuthor id="3" name="Ashling Kerr" initials="AK" lastIdx="4"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8826" autoAdjust="0"/>
  </p:normalViewPr>
  <p:slideViewPr>
    <p:cSldViewPr>
      <p:cViewPr varScale="1">
        <p:scale>
          <a:sx n="57" d="100"/>
          <a:sy n="57" d="100"/>
        </p:scale>
        <p:origin x="1224" y="72"/>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08/09/2023</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08/09/2023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07978/Influenza-green-book-chapter19-16September22.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bmed.ncbi.nlm.nih.gov/29945698/"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ubmed.ncbi.nlm.nih.gov/3682439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64-2021.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3-2024-northern-hemisphere-influenza-seas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childhood flu immunisation programme for the 2023/24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administer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Common complications of flu include bronchitis, otitis media in children, sinusitis and secondary</a:t>
            </a:r>
            <a:r>
              <a:rPr lang="en-GB" baseline="0" dirty="0">
                <a:latin typeface="Arial" panose="020B0604020202020204" pitchFamily="34" charset="0"/>
                <a:cs typeface="Arial" panose="020B0604020202020204" pitchFamily="34" charset="0"/>
              </a:rPr>
              <a:t> bacterial pneumonia. Less commonly flu causes meningitis, encephalitis, meningoencephalitis and primary influenza</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pneumonia.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Primary influenza pneumonia is a rare complication that may occur at any age and carries a high case fatality rate (Barker and </a:t>
            </a:r>
            <a:r>
              <a:rPr lang="en-GB" dirty="0" err="1"/>
              <a:t>Mullooly</a:t>
            </a:r>
            <a:r>
              <a:rPr lang="en-GB" dirty="0"/>
              <a:t>, 1982), it was seen more frequently during the 2009 pandemic and the following influenza season.</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children, the risk of serious illness from influenza is higher among children under six months of age, and those with underlying health conditions.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flu and flu-related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2010/11 flu season and 2017/18 – 2022/23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season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u="none" strike="noStrike" kern="1200" baseline="300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last number of years, the flu vaccine will not be available during the 2023/24 programme to everyone aged 50-64 years of age; </a:t>
            </a:r>
            <a:r>
              <a:rPr lang="en-GB" dirty="0"/>
              <a:t>only those aged 50 – 64 who are in a clinical at risk group </a:t>
            </a:r>
            <a:r>
              <a:rPr lang="en-GB" dirty="0">
                <a:hlinkClick r:id="rId3"/>
              </a:rPr>
              <a:t>doh-hss-md-23-2023.pdf (health-ni.gov.uk)</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15</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17</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household contacts or carers</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r>
              <a:rPr lang="en-GB" dirty="0">
                <a:latin typeface="Arial" panose="020B0604020202020204" pitchFamily="34" charset="0"/>
                <a:cs typeface="Arial" panose="020B0604020202020204" pitchFamily="34" charset="0"/>
              </a:rPr>
              <a:t>Child contacts of very severely immunocompromised individuals should be given </a:t>
            </a:r>
            <a:r>
              <a:rPr lang="en-GB" u="sng" dirty="0">
                <a:latin typeface="Arial" panose="020B0604020202020204" pitchFamily="34" charset="0"/>
                <a:cs typeface="Arial" panose="020B0604020202020204" pitchFamily="34" charset="0"/>
              </a:rPr>
              <a:t>inactivated vaccine</a:t>
            </a:r>
            <a:r>
              <a:rPr lang="en-GB" u="sng" baseline="0"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rather than the live intranasal vaccine (LAIV) that would normally be recommended for children aged 2 to 17 years.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doh-hss-md-23-2023.pdf (health-ni.gov.uk)</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It is important that preterm infants who have risk factors have their immunisations at the appropriate chronological age. Influenza immunisation should be considered after the child has reached 6 months of 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Those children who have never received influenza vaccine before and are aged between 2 to 9 years </a:t>
            </a:r>
            <a:r>
              <a:rPr lang="en-GB" b="1" dirty="0"/>
              <a:t>and </a:t>
            </a:r>
            <a:r>
              <a:rPr lang="en-GB" dirty="0"/>
              <a:t>are in a clinical risk group should be offered a second dose at least 4 weeks later.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4"/>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Uptake and impact of vaccinating primary school-age children against influenza: experiences of a live attenuated influenza vaccine programme, England, 2015/16 - PubMed (nih.gov)</a:t>
            </a:r>
            <a:endParaRPr lang="en-GB" sz="1200" dirty="0"/>
          </a:p>
          <a:p>
            <a:endParaRPr lang="en-GB" dirty="0"/>
          </a:p>
          <a:p>
            <a:r>
              <a:rPr lang="en-GB" dirty="0">
                <a:hlinkClick r:id="rId4"/>
              </a:rPr>
              <a:t>An intercountry comparison of the impact of the paediatric live attenuated influenza vaccine (LAIV) programme across the UK and the Republic of Ireland (ROI), 2010 to 2017 - PubMed (nih.gov)</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19</a:t>
            </a:fld>
            <a:endParaRPr lang="en-GB"/>
          </a:p>
        </p:txBody>
      </p:sp>
    </p:spTree>
    <p:extLst>
      <p:ext uri="{BB962C8B-B14F-4D97-AF65-F5344CB8AC3E}">
        <p14:creationId xmlns:p14="http://schemas.microsoft.com/office/powerpoint/2010/main" val="336928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CMO letter </a:t>
            </a:r>
            <a:r>
              <a:rPr lang="en-GB" sz="1400" kern="0" dirty="0">
                <a:solidFill>
                  <a:prstClr val="black"/>
                </a:solidFill>
                <a:hlinkClick r:id="rId3"/>
              </a:rPr>
              <a:t>Department of Health (NI) CMO Letter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and </a:t>
            </a:r>
            <a:r>
              <a:rPr lang="en-GB" sz="1200" dirty="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https://www.gov.uk/government/publications/influenza-the-green-book-chapter-19</a:t>
            </a:r>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21</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doh-hss-md-23-2023.pdf (health-ni.gov.uk)</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PHA have reported flu vaccination uptake for 2022/23 from data extracted from the Vaccine Management System (VMS): Influenza Weekly Surveillance Bulletin, Northern Ireland, 2022/23 | HSC Public Health Agency (hscni.net). The HSS (MD) 22/2023 letter also set out the flu uptake for 2022/23: doh-hss-md-23-2023.pdf (health-ni.gov.uk) </a:t>
            </a:r>
          </a:p>
          <a:p>
            <a:pPr lvl="0"/>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1736FF6-1147-4FCB-8859-A9D484787462}" type="slidenum">
              <a:rPr lang="en-GB" smtClean="0"/>
              <a:t>23</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Whilst the record uptake rate in the age 65 and over cohort and the strong uptake in schools is to be commended, the Department of Health urge providers to repeat this commitment and resolve in 2023/24,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2022/23. </a:t>
            </a:r>
          </a:p>
          <a:p>
            <a:endParaRPr lang="en-GB" dirty="0"/>
          </a:p>
          <a:p>
            <a:r>
              <a:rPr lang="en-GB" dirty="0"/>
              <a:t>The annual flu immunisation programme is a critical element of the system-wide approach for delivering robust and resilient health and care services during the winter.</a:t>
            </a:r>
          </a:p>
          <a:p>
            <a:endParaRPr lang="en-GB" dirty="0">
              <a:latin typeface="Arial" panose="020B0604020202020204" pitchFamily="34" charset="0"/>
              <a:cs typeface="Arial" panose="020B0604020202020204" pitchFamily="34" charset="0"/>
            </a:endParaRPr>
          </a:p>
          <a:p>
            <a:r>
              <a:rPr lang="en-GB" dirty="0">
                <a:hlinkClick r:id="rId3"/>
              </a:rPr>
              <a:t>doh-hss-md-43-2023.pdf (health-ni.gov.uk)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32509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pPr marL="0" indent="0">
              <a:buFont typeface="Arial" panose="020B0604020202020204" pitchFamily="34" charset="0"/>
              <a:buNone/>
            </a:pPr>
            <a:r>
              <a:rPr lang="en-GB" dirty="0">
                <a:solidFill>
                  <a:srgbClr val="FF0000"/>
                </a:solidFill>
              </a:rPr>
              <a:t>*</a:t>
            </a:r>
            <a:r>
              <a:rPr lang="en-GB" dirty="0"/>
              <a:t>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endParaRPr lang="en-GB" dirty="0">
              <a:solidFill>
                <a:srgbClr val="FF0000"/>
              </a:solidFill>
            </a:endParaRPr>
          </a:p>
          <a:p>
            <a:pPr marL="171450" indent="-171450">
              <a:buFont typeface="Arial" panose="020B0604020202020204" pitchFamily="34" charset="0"/>
              <a:buChar char="•"/>
            </a:pPr>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a:t>
            </a:r>
            <a:endParaRPr lang="en-GB" dirty="0">
              <a:solidFill>
                <a:srgbClr val="FF0000"/>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are now used more widely in the UK. The live intranasal vaccine is a quadrivalent vaccine (hence the ‘Tetra’ part of the name Fluenz Tetra). An inactivated quadrivalent vaccine is available to order for children aged 6 months and over who are contraindicated to receive the LAIV.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rgbClr val="FF0000"/>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aseline="0" dirty="0"/>
              <a:t>NB The Fluenz vaccine used in the 2013/14 flu season was a trivalent live vaccine. The quadrivalent Fluenz Tetra vaccine was first used in the 2014/15 flu season and has been used in all flu seasons subsequently.</a:t>
            </a:r>
            <a:endParaRPr lang="en-GB" sz="1200" dirty="0">
              <a:solidFill>
                <a:prstClr val="black"/>
              </a:solidFill>
              <a:latin typeface="Arial" charset="0"/>
              <a:ea typeface="ヒラギノ角ゴ Pro W3" charset="-128"/>
              <a:cs typeface="ヒラギノ角ゴ Pro W3" charset="-128"/>
            </a:endParaRP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2023-2024 northern hemisphere influenza season (who.int)</a:t>
            </a:r>
            <a:endParaRPr lang="en-GB" dirty="0"/>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1323616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Joint Committee on Vaccination and Immunisation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has been used in this cohort in previous programmes).</a:t>
            </a:r>
            <a:endParaRPr lang="en-GB" dirty="0"/>
          </a:p>
          <a:p>
            <a:endParaRPr lang="en-GB" dirty="0"/>
          </a:p>
          <a:p>
            <a:r>
              <a:rPr lang="en-GB" dirty="0"/>
              <a:t>There are 2 types of flu vaccine available:</a:t>
            </a:r>
            <a:endParaRPr lang="en-GB" b="1" dirty="0"/>
          </a:p>
          <a:p>
            <a:pPr marL="0" indent="0">
              <a:buNone/>
            </a:pPr>
            <a:r>
              <a:rPr lang="en-GB" b="1" dirty="0"/>
              <a:t>The live attenuated influenza vaccine </a:t>
            </a:r>
            <a:r>
              <a:rPr lang="en-GB" dirty="0"/>
              <a:t>is administered intranasally and the only vaccine available for use is </a:t>
            </a:r>
            <a:r>
              <a:rPr lang="en-GB" i="1" dirty="0" err="1"/>
              <a:t>Fluenz</a:t>
            </a:r>
            <a:r>
              <a:rPr lang="en-GB" i="1" dirty="0"/>
              <a:t> Tetra</a:t>
            </a:r>
            <a:r>
              <a:rPr lang="en-GB" baseline="0" dirty="0"/>
              <a:t> – this is for children between the age of 2 and 17 years old (up to 18</a:t>
            </a:r>
            <a:r>
              <a:rPr lang="en-GB" baseline="30000" dirty="0"/>
              <a:t>th</a:t>
            </a:r>
            <a:r>
              <a:rPr lang="en-GB" baseline="0" dirty="0"/>
              <a:t> birthday).</a:t>
            </a:r>
            <a:endParaRPr lang="en-GB" b="0" baseline="0" dirty="0"/>
          </a:p>
          <a:p>
            <a:pPr marL="0" indent="0">
              <a:buNone/>
            </a:pPr>
            <a:r>
              <a:rPr lang="en-GB" b="1" dirty="0"/>
              <a:t>Inactivated flu vaccine </a:t>
            </a:r>
            <a:r>
              <a:rPr lang="en-GB" dirty="0"/>
              <a:t>is administered by injection - a cell-based quadrivalent inactivated vaccine (</a:t>
            </a:r>
            <a:r>
              <a:rPr lang="en-GB" dirty="0" err="1"/>
              <a:t>QIVc</a:t>
            </a:r>
            <a:r>
              <a:rPr lang="en-GB" dirty="0"/>
              <a:t>) </a:t>
            </a:r>
            <a:r>
              <a:rPr lang="en-GB" sz="1200" i="1" dirty="0" err="1">
                <a:solidFill>
                  <a:srgbClr val="00B0F0"/>
                </a:solidFill>
              </a:rPr>
              <a:t>Flucelvax</a:t>
            </a:r>
            <a:r>
              <a:rPr lang="en-GB" sz="1200" i="1" dirty="0">
                <a:solidFill>
                  <a:srgbClr val="00B0F0"/>
                </a:solidFill>
              </a:rPr>
              <a:t> Tetra - </a:t>
            </a:r>
            <a:r>
              <a:rPr lang="en-GB" baseline="0" dirty="0"/>
              <a:t>this is for use in children between the age of 6 months – 2 years and those aged 2 to 17 years old who are unable to receive LAIV.</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Fluenz Tetra®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Tetra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Seqirus quadrivalent inactivated vaccine (</a:t>
            </a:r>
            <a:r>
              <a:rPr lang="en-GB" baseline="0" dirty="0" err="1">
                <a:latin typeface="Arial" panose="020B0604020202020204" pitchFamily="34" charset="0"/>
                <a:cs typeface="Arial" panose="020B0604020202020204" pitchFamily="34" charset="0"/>
              </a:rPr>
              <a:t>QIVc</a:t>
            </a:r>
            <a:r>
              <a:rPr lang="en-GB"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a:t>0.1ml per nostril</a:t>
            </a:r>
          </a:p>
          <a:p>
            <a:pPr marL="228600" indent="-228600">
              <a:buFontTx/>
              <a:buAutoNum type="arabicPeriod"/>
            </a:pPr>
            <a:r>
              <a:rPr lang="en-GB" dirty="0"/>
              <a:t>Check the expiry date - the vaccine must be used before the date on the applicator label.</a:t>
            </a:r>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a:t>
            </a:fld>
            <a:endParaRPr lang="en-GB"/>
          </a:p>
        </p:txBody>
      </p:sp>
    </p:spTree>
    <p:extLst>
      <p:ext uri="{BB962C8B-B14F-4D97-AF65-F5344CB8AC3E}">
        <p14:creationId xmlns:p14="http://schemas.microsoft.com/office/powerpoint/2010/main" val="3775617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(for administration in the other nostril) -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a:t>
            </a:r>
            <a:endParaRPr lang="en-GB"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aseline="0" dirty="0">
                <a:latin typeface="Arial" panose="020B0604020202020204" pitchFamily="34" charset="0"/>
                <a:cs typeface="Arial" panose="020B0604020202020204" pitchFamily="34" charset="0"/>
              </a:rPr>
              <a:t>One dose schedule </a:t>
            </a:r>
            <a:r>
              <a:rPr lang="en-GB" dirty="0"/>
              <a:t>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0" indent="0">
              <a:buFont typeface="Wingdings" panose="05000000000000000000" pitchFamily="2" charset="2"/>
              <a:buNone/>
            </a:pPr>
            <a:r>
              <a:rPr lang="en-GB" sz="1200" b="0" i="0" kern="1200" dirty="0">
                <a:solidFill>
                  <a:schemeClr val="tx1"/>
                </a:solidFill>
                <a:effectLst/>
                <a:latin typeface="+mn-lt"/>
                <a:ea typeface="+mn-ea"/>
                <a:cs typeface="+mn-cs"/>
              </a:rPr>
              <a:t>Children who have received 1 or more doses of flu vaccine in previous flu seasons should be considered as previously vaccinated and only require a single dose of vaccine.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QIVc</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2 years of age</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a:t>
            </a:r>
            <a:r>
              <a:rPr lang="en-GB" dirty="0" err="1"/>
              <a:t>QIVc</a:t>
            </a:r>
            <a:r>
              <a:rPr lang="en-GB" dirty="0"/>
              <a:t> should overcome some of the issues associated with egg-adaptation seen in vaccines which use virus grown in eggs (</a:t>
            </a:r>
            <a:r>
              <a:rPr lang="en-GB" dirty="0" err="1"/>
              <a:t>QIVe</a:t>
            </a:r>
            <a:r>
              <a:rPr lang="en-GB" dirty="0"/>
              <a:t> and </a:t>
            </a:r>
            <a:r>
              <a:rPr lang="en-GB" dirty="0" err="1"/>
              <a:t>TIVe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36</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37</a:t>
            </a:fld>
            <a:endParaRPr lang="en-US" altLang="en-US">
              <a:solidFill>
                <a:prstClr val="black"/>
              </a:solidFill>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vaccines.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childhood vaccines / school leavers booster,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t>LAIV is not contraindicated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39</a:t>
            </a:fld>
            <a:endParaRPr lang="en-US" altLang="en-US">
              <a:solidFill>
                <a:prstClr val="black"/>
              </a:solidFill>
              <a:latin typeface="Times New Roman" pitchFamily="18" charset="0"/>
            </a:endParaRPr>
          </a:p>
        </p:txBody>
      </p:sp>
    </p:spTree>
    <p:extLst>
      <p:ext uri="{BB962C8B-B14F-4D97-AF65-F5344CB8AC3E}">
        <p14:creationId xmlns:p14="http://schemas.microsoft.com/office/powerpoint/2010/main" val="908727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For children aged 2 years up to their 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birthday, where live flu vaccine cannot be given, the cell based quadrivalent inactivated vaccine could be given instead. </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aseline="0" dirty="0">
              <a:latin typeface="Arial" panose="020B0604020202020204" pitchFamily="34" charset="0"/>
              <a:cs typeface="Arial" panose="020B0604020202020204" pitchFamily="34" charset="0"/>
            </a:endParaRPr>
          </a:p>
          <a:p>
            <a:pPr marL="0" indent="0">
              <a:spcBef>
                <a:spcPts val="600"/>
              </a:spcBef>
              <a:buFont typeface="Arial" pitchFamily="34" charset="0"/>
              <a:buNone/>
            </a:pPr>
            <a:r>
              <a:rPr lang="en-GB" dirty="0">
                <a:hlinkClick r:id="rId3"/>
              </a:rPr>
              <a:t>Green Book Chapter 19 Influenza (publishing.service.gov.uk)</a:t>
            </a:r>
            <a:endParaRPr lang="en-GB" b="1" dirty="0">
              <a:latin typeface="Arial" panose="020B0604020202020204" pitchFamily="34" charset="0"/>
              <a:ea typeface="ヒラギノ角ゴ Pro W3"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41</a:t>
            </a:fld>
            <a:endParaRPr lang="en-US" altLang="en-US">
              <a:solidFill>
                <a:prstClr val="black"/>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42</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44</a:t>
            </a:fld>
            <a:endParaRPr lang="en-GB"/>
          </a:p>
        </p:txBody>
      </p:sp>
    </p:spTree>
    <p:extLst>
      <p:ext uri="{BB962C8B-B14F-4D97-AF65-F5344CB8AC3E}">
        <p14:creationId xmlns:p14="http://schemas.microsoft.com/office/powerpoint/2010/main" val="2757888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a:t>
            </a:r>
            <a:r>
              <a:rPr lang="en-GB" sz="1200" dirty="0">
                <a:ea typeface="ヒラギノ角ゴ Pro W3" charset="-128"/>
                <a:cs typeface="ヒラギノ角ゴ Pro W3" charset="-128"/>
              </a:rPr>
              <a:t>contact with severely immunocompromised patients, offer </a:t>
            </a:r>
            <a:r>
              <a:rPr lang="en-GB" sz="1200" dirty="0" err="1">
                <a:ea typeface="ヒラギノ角ゴ Pro W3" charset="-128"/>
                <a:cs typeface="ヒラギノ角ゴ Pro W3" charset="-128"/>
              </a:rPr>
              <a:t>QIVc</a:t>
            </a:r>
            <a:r>
              <a:rPr lang="en-GB" sz="1200" dirty="0">
                <a:ea typeface="ヒラギノ角ゴ Pro W3" charset="-128"/>
                <a:cs typeface="ヒラギノ角ゴ Pro W3" charset="-128"/>
              </a:rPr>
              <a:t> (</a:t>
            </a:r>
            <a:r>
              <a:rPr lang="en-GB" sz="1200" dirty="0" err="1">
                <a:ea typeface="ヒラギノ角ゴ Pro W3" charset="-128"/>
                <a:cs typeface="ヒラギノ角ゴ Pro W3" charset="-128"/>
              </a:rPr>
              <a:t>Flucelvax</a:t>
            </a:r>
            <a:r>
              <a:rPr lang="en-GB" sz="1200" dirty="0">
                <a:ea typeface="ヒラギノ角ゴ Pro W3" charset="-128"/>
                <a:cs typeface="ヒラギノ角ゴ Pro W3" charset="-128"/>
              </a:rPr>
              <a:t> Tetra)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9</a:t>
            </a:r>
            <a:r>
              <a:rPr lang="en-GB" baseline="30000" dirty="0">
                <a:latin typeface="Arial"/>
                <a:ea typeface="Times New Roman"/>
              </a:rPr>
              <a:t>th</a:t>
            </a:r>
            <a:r>
              <a:rPr lang="en-GB" dirty="0">
                <a:latin typeface="Arial"/>
                <a:ea typeface="Times New Roman"/>
              </a:rPr>
              <a:t> October 2023, however, those administering the vaccine can and begin offering the vaccine as soon as they have received their first delivery of vaccine.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50</a:t>
            </a:fld>
            <a:endParaRPr lang="en-GB" altLang="en-US">
              <a:solidFill>
                <a:prstClr val="black"/>
              </a:solidFill>
              <a:ea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51</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children in eligible school years might above have a date of birth outside of the date ranges stated (for instance if a child has been accelerated or held back a year), these children should be offered immunisation along with their class peers.</a:t>
            </a:r>
            <a:endParaRPr lang="en-GB" sz="1200" dirty="0"/>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52</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53</a:t>
            </a:fld>
            <a:endParaRPr lang="en-GB" altLang="en-US">
              <a:solidFill>
                <a:prstClr val="black"/>
              </a:solidFill>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It is possible to have been infected with flu and to have mild symptoms, or remain asymptomatic.</a:t>
            </a:r>
            <a:endParaRPr lang="en-GB" altLang="en-US" dirty="0">
              <a:latin typeface="Arial" pitchFamily="34" charset="0"/>
            </a:endParaRPr>
          </a:p>
          <a:p>
            <a:pPr marL="171450" indent="-171450">
              <a:buFont typeface="Arial" panose="020B0604020202020204" pitchFamily="34" charset="0"/>
              <a:buChar char="•"/>
            </a:pP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(Wilde et al 1999).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5</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5</a:t>
            </a:fld>
            <a:endParaRPr lang="en-US" altLang="en-US">
              <a:solidFill>
                <a:prstClr val="black"/>
              </a:solidFill>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Movianto will deliver vaccines within your quota on the next working day. Vaccines cannot be returned to Movianto once they have been delivered.</a:t>
            </a:r>
            <a:endParaRPr lang="en-GB" altLang="en-US" dirty="0">
              <a:latin typeface="Arial" panose="020B0604020202020204" pitchFamily="34" charset="0"/>
              <a:cs typeface="Arial" panose="020B0604020202020204" pitchFamily="34" charset="0"/>
            </a:endParaRPr>
          </a:p>
        </p:txBody>
      </p:sp>
      <p:sp>
        <p:nvSpPr>
          <p:cNvPr id="1536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D071F1D-B87D-46FC-85E7-4BF1200160A9}"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632472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55</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Book’s revised chapter on influenza vaccination,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7</a:t>
            </a:fld>
            <a:endParaRPr lang="en-US">
              <a:solidFill>
                <a:srgbClr val="EEECE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www.health-ni.gov.uk/sites/default/files/publications/health/hss-md-59-2020.pdf" TargetMode="External"/><Relationship Id="rId4" Type="http://schemas.openxmlformats.org/officeDocument/2006/relationships/hyperlink" Target="https://www.health-ni.gov.uk/sites/default/files/publications/health/doh-hss-md-43-2023.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assets.publishing.service.gov.uk/government/uploads/system/uploads/attachment_data/file/147915/Green-Book-Chapter-4.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yellowcard.mhra.gov.u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publications/health/doh-hss-md-43-2023.pdf" TargetMode="External"/><Relationship Id="rId7" Type="http://schemas.openxmlformats.org/officeDocument/2006/relationships/hyperlink" Target="https://www.e-lfh.org.uk/programmes/flu-immunisation/" TargetMode="External"/><Relationship Id="rId12" Type="http://schemas.openxmlformats.org/officeDocument/2006/relationships/hyperlink" Target="https://www.gov.uk/government/publications/flu-immunisation-training-recommendations/flu-immunisation-training-recommendation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publichealth.hscni.net/publications/guidance-vaccine-handling-and-storage-gp-practice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assets.publishing.service.gov.uk/government/uploads/system/uploads/attachment_data/file/910885/COVID-19_Infection_prevention_and_control_guidance_FINAL_PDF_20082020.pdf"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a:solidFill>
                  <a:srgbClr val="00B0F0"/>
                </a:solidFill>
                <a:latin typeface="+mn-lt"/>
              </a:rPr>
              <a:t>Childhood </a:t>
            </a:r>
            <a:r>
              <a:rPr lang="en-GB" altLang="en-US" sz="3200" dirty="0">
                <a:solidFill>
                  <a:srgbClr val="00B0F0"/>
                </a:solidFill>
              </a:rPr>
              <a:t>Influenza</a:t>
            </a:r>
            <a:r>
              <a:rPr lang="en-GB" altLang="en-US" sz="3200" dirty="0">
                <a:solidFill>
                  <a:srgbClr val="00B0F0"/>
                </a:solidFill>
                <a:latin typeface="+mn-lt"/>
              </a:rPr>
              <a:t> (flu) </a:t>
            </a:r>
            <a:r>
              <a:rPr lang="en-GB" altLang="en-US" sz="3200" dirty="0">
                <a:solidFill>
                  <a:srgbClr val="00B0F0"/>
                </a:solidFill>
              </a:rPr>
              <a:t>Immunisation </a:t>
            </a:r>
            <a:br>
              <a:rPr lang="en-GB" altLang="en-US" sz="3200" dirty="0">
                <a:solidFill>
                  <a:srgbClr val="00B0F0"/>
                </a:solidFill>
              </a:rPr>
            </a:br>
            <a:r>
              <a:rPr lang="en-GB" altLang="en-US" sz="3200" dirty="0">
                <a:solidFill>
                  <a:srgbClr val="00B0F0"/>
                </a:solidFill>
                <a:latin typeface="+mn-lt"/>
              </a:rPr>
              <a:t>Programme for Northern Ireland</a:t>
            </a:r>
          </a:p>
        </p:txBody>
      </p:sp>
      <p:pic>
        <p:nvPicPr>
          <p:cNvPr id="58370" name="Picture 2"/>
          <p:cNvPicPr>
            <a:picLocks noGrp="1" noChangeAspect="1" noChangeArrowheads="1"/>
          </p:cNvPicPr>
          <p:nvPr>
            <p:ph idx="1"/>
          </p:nvPr>
        </p:nvPicPr>
        <p:blipFill>
          <a:blip r:embed="rId3"/>
          <a:srcRect/>
          <a:stretch>
            <a:fillRect/>
          </a:stretch>
        </p:blipFill>
        <p:spPr>
          <a:xfrm>
            <a:off x="2627784" y="1916832"/>
            <a:ext cx="3744416" cy="2807022"/>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EFB58A27-A2EF-49E6-85F2-FBF90EDEC7C4}"/>
              </a:ext>
            </a:extLst>
          </p:cNvPr>
          <p:cNvSpPr txBox="1"/>
          <p:nvPr/>
        </p:nvSpPr>
        <p:spPr>
          <a:xfrm>
            <a:off x="755576" y="5085184"/>
            <a:ext cx="7632848" cy="646331"/>
          </a:xfrm>
          <a:prstGeom prst="rect">
            <a:avLst/>
          </a:prstGeom>
          <a:noFill/>
        </p:spPr>
        <p:txBody>
          <a:bodyPr wrap="square" rtlCol="0">
            <a:spAutoFit/>
          </a:bodyPr>
          <a:lstStyle/>
          <a:p>
            <a:r>
              <a:rPr lang="en-GB" dirty="0">
                <a:solidFill>
                  <a:srgbClr val="00B0F0"/>
                </a:solidFill>
              </a:rPr>
              <a:t>PHA would like to acknowledge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r>
              <a:rPr lang="en-GB" sz="3200" dirty="0">
                <a:solidFill>
                  <a:srgbClr val="00B0F0"/>
                </a:solidFill>
                <a:ea typeface="ヒラギノ角ゴ Pro W3" charset="-128"/>
                <a:cs typeface="ヒラギノ角ゴ Pro W3" charset="-128"/>
              </a:rPr>
              <a:t>Complications of influenza</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188640"/>
            <a:ext cx="8712324" cy="1008112"/>
          </a:xfrm>
        </p:spPr>
        <p:txBody>
          <a:bodyPr>
            <a:normAutofit/>
          </a:bodyPr>
          <a:lstStyle/>
          <a:p>
            <a:pPr algn="ct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r>
              <a:rPr lang="en-GB" sz="1600" dirty="0"/>
              <a:t>Annual administration of flu vaccine to children is expected to substantially reduce influenza-related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11</a:t>
            </a:fld>
            <a:endParaRPr lang="en-US" dirty="0"/>
          </a:p>
        </p:txBody>
      </p:sp>
    </p:spTree>
    <p:extLst>
      <p:ext uri="{BB962C8B-B14F-4D97-AF65-F5344CB8AC3E}">
        <p14:creationId xmlns:p14="http://schemas.microsoft.com/office/powerpoint/2010/main" val="16060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275856" y="4941168"/>
            <a:ext cx="5256584" cy="1560620"/>
          </a:xfrm>
          <a:prstGeom prst="rect">
            <a:avLst/>
          </a:prstGeom>
        </p:spPr>
        <p:txBody>
          <a:bodyPr wrap="square">
            <a:spAutoFit/>
          </a:bodyPr>
          <a:lstStyle/>
          <a:p>
            <a:pPr>
              <a:lnSpc>
                <a:spcPct val="115000"/>
              </a:lnSpc>
              <a:spcBef>
                <a:spcPts val="2625"/>
              </a:spcBef>
              <a:spcAft>
                <a:spcPts val="0"/>
              </a:spcAft>
            </a:pPr>
            <a:r>
              <a:rPr lang="en-GB"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2022 to 2023 and past seasons, Northern Ireland </a:t>
            </a:r>
            <a:r>
              <a:rPr lang="en-GB" sz="1600" dirty="0">
                <a:hlinkClick r:id="rId3"/>
              </a:rPr>
              <a:t>Surveillance of influenza and other seasonal respiratory viruses in the UK, winter 2022 to 2023 - GOV.UK (www.gov.uk)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001EA6E-4F9D-4B12-8421-DCCDD9E70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836713"/>
            <a:ext cx="6264696" cy="3960440"/>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rPr>
              <a:t>Influenza Weekly Surveillance Bulletin, </a:t>
            </a:r>
            <a:br>
              <a:rPr lang="en-GB" altLang="en-US" sz="3200" dirty="0">
                <a:solidFill>
                  <a:srgbClr val="00B0F0"/>
                </a:solidFill>
              </a:rPr>
            </a:br>
            <a:r>
              <a:rPr lang="en-GB" altLang="en-US" sz="3200" dirty="0">
                <a:solidFill>
                  <a:srgbClr val="00B0F0"/>
                </a:solidFill>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2" name="Picture 1">
            <a:extLst>
              <a:ext uri="{FF2B5EF4-FFF2-40B4-BE49-F238E27FC236}">
                <a16:creationId xmlns:a16="http://schemas.microsoft.com/office/drawing/2014/main" id="{7DB7C0E8-69D8-46B6-B1F2-4E2A7E13C3F1}"/>
              </a:ext>
            </a:extLst>
          </p:cNvPr>
          <p:cNvPicPr>
            <a:picLocks noChangeAspect="1"/>
          </p:cNvPicPr>
          <p:nvPr/>
        </p:nvPicPr>
        <p:blipFill>
          <a:blip r:embed="rId4"/>
          <a:stretch>
            <a:fillRect/>
          </a:stretch>
        </p:blipFill>
        <p:spPr>
          <a:xfrm>
            <a:off x="4641514" y="1700808"/>
            <a:ext cx="3170846" cy="4498177"/>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936104"/>
          </a:xfrm>
        </p:spPr>
        <p:txBody>
          <a:bodyPr wrap="square" numCol="1" compatLnSpc="1">
            <a:prstTxWarp prst="textNoShape">
              <a:avLst/>
            </a:prstTxWarp>
            <a:noAutofit/>
          </a:bodyPr>
          <a:lstStyle/>
          <a:p>
            <a:pPr algn="ctr"/>
            <a:r>
              <a:rPr lang="en-GB" sz="32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268760"/>
            <a:ext cx="8064896" cy="4968552"/>
          </a:xfrm>
        </p:spPr>
        <p:txBody>
          <a:bodyPr/>
          <a:lstStyle/>
          <a:p>
            <a:pPr marL="436562" indent="-269875">
              <a:lnSpc>
                <a:spcPct val="150000"/>
              </a:lnSpc>
              <a:spcBef>
                <a:spcPct val="0"/>
              </a:spcBef>
              <a:buFont typeface="Arial" charset="0"/>
              <a:buChar char="•"/>
            </a:pPr>
            <a:r>
              <a:rPr lang="en-GB" sz="1800" b="1" i="1" dirty="0"/>
              <a:t>Late 1960s</a:t>
            </a:r>
            <a:r>
              <a:rPr lang="en-GB" sz="1800" i="1" dirty="0"/>
              <a:t>: </a:t>
            </a:r>
            <a:r>
              <a:rPr lang="en-GB" sz="18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800" b="1" i="1" dirty="0"/>
              <a:t>2000</a:t>
            </a:r>
            <a:r>
              <a:rPr lang="en-GB" sz="1800" i="1" dirty="0"/>
              <a:t>: </a:t>
            </a:r>
            <a:r>
              <a:rPr lang="en-GB" sz="1800" dirty="0"/>
              <a:t>extended to include all people aged 65 years or over</a:t>
            </a:r>
          </a:p>
          <a:p>
            <a:pPr marL="436562" indent="-269875">
              <a:lnSpc>
                <a:spcPct val="150000"/>
              </a:lnSpc>
              <a:spcBef>
                <a:spcPct val="0"/>
              </a:spcBef>
              <a:buFont typeface="Arial" charset="0"/>
              <a:buChar char="•"/>
            </a:pPr>
            <a:r>
              <a:rPr lang="en-GB" sz="1800" b="1" i="1" dirty="0"/>
              <a:t>2010</a:t>
            </a:r>
            <a:r>
              <a:rPr lang="en-GB" sz="1800" i="1" dirty="0"/>
              <a:t>: </a:t>
            </a:r>
            <a:r>
              <a:rPr lang="en-GB" sz="1800" dirty="0"/>
              <a:t>pregnancy added as a clinical risk group</a:t>
            </a:r>
          </a:p>
          <a:p>
            <a:pPr marL="436562" indent="-269875">
              <a:lnSpc>
                <a:spcPct val="150000"/>
              </a:lnSpc>
              <a:spcBef>
                <a:spcPct val="0"/>
              </a:spcBef>
              <a:buFont typeface="Arial" charset="0"/>
              <a:buChar char="•"/>
            </a:pPr>
            <a:r>
              <a:rPr lang="en-GB" sz="1800" b="1" i="1" dirty="0"/>
              <a:t>2014</a:t>
            </a:r>
            <a:r>
              <a:rPr lang="en-GB" sz="1800" dirty="0"/>
              <a:t>: morbid obesity added as a clinical risk group</a:t>
            </a:r>
            <a:endParaRPr lang="en-GB" sz="1800" b="1" i="1" dirty="0"/>
          </a:p>
          <a:p>
            <a:pPr marL="436562" indent="-269875">
              <a:lnSpc>
                <a:spcPct val="90000"/>
              </a:lnSpc>
              <a:spcBef>
                <a:spcPct val="0"/>
              </a:spcBef>
            </a:pPr>
            <a:r>
              <a:rPr lang="en-GB" sz="1800" dirty="0"/>
              <a:t> </a:t>
            </a:r>
          </a:p>
          <a:p>
            <a:pPr marL="436562" indent="-269875">
              <a:lnSpc>
                <a:spcPct val="90000"/>
              </a:lnSpc>
              <a:spcBef>
                <a:spcPct val="0"/>
              </a:spcBef>
              <a:buFont typeface="Arial" charset="0"/>
              <a:buChar char="•"/>
            </a:pPr>
            <a:r>
              <a:rPr lang="en-GB" sz="1800" b="1" i="1" dirty="0"/>
              <a:t>2013</a:t>
            </a:r>
            <a:r>
              <a:rPr lang="en-GB" sz="1800" dirty="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a:t>2020</a:t>
            </a:r>
            <a:r>
              <a:rPr lang="en-GB" sz="1800" dirty="0"/>
              <a:t>: school aged children in Year 8</a:t>
            </a:r>
          </a:p>
          <a:p>
            <a:pPr marL="166687" indent="0">
              <a:lnSpc>
                <a:spcPct val="90000"/>
              </a:lnSpc>
              <a:spcBef>
                <a:spcPct val="0"/>
              </a:spcBef>
            </a:pPr>
            <a:endParaRPr lang="en-GB" sz="1800" b="1" dirty="0"/>
          </a:p>
          <a:p>
            <a:pPr marL="436562" indent="-269875">
              <a:lnSpc>
                <a:spcPct val="90000"/>
              </a:lnSpc>
              <a:spcBef>
                <a:spcPct val="0"/>
              </a:spcBef>
              <a:buFont typeface="Arial" charset="0"/>
              <a:buChar char="•"/>
            </a:pPr>
            <a:r>
              <a:rPr lang="en-GB" sz="1800" b="1" i="1" dirty="0"/>
              <a:t>2021</a:t>
            </a:r>
            <a:r>
              <a:rPr lang="en-GB" sz="1800" dirty="0"/>
              <a:t>: extension to 50-64 year olds*, school age children up to Year 12 and household contacts of immunocompromised individuals</a:t>
            </a:r>
            <a:endParaRPr lang="en-GB" sz="1600" dirty="0"/>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323528" y="1412776"/>
            <a:ext cx="8439472" cy="4149824"/>
          </a:xfrm>
        </p:spPr>
        <p:txBody>
          <a:bodyPr/>
          <a:lstStyle/>
          <a:p>
            <a:pPr algn="ctr"/>
            <a:r>
              <a:rPr lang="en-GB" sz="5400" b="1" dirty="0">
                <a:solidFill>
                  <a:srgbClr val="00B0F0"/>
                </a:solidFill>
              </a:rPr>
              <a:t>Childhood flu vaccination programme 2023/24</a:t>
            </a:r>
          </a:p>
        </p:txBody>
      </p:sp>
    </p:spTree>
    <p:extLst>
      <p:ext uri="{BB962C8B-B14F-4D97-AF65-F5344CB8AC3E}">
        <p14:creationId xmlns:p14="http://schemas.microsoft.com/office/powerpoint/2010/main" val="298782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solidFill>
                  <a:srgbClr val="00B0F0"/>
                </a:solidFill>
              </a:rPr>
              <a:t>Northern Ireland Flu Vaccine Programme </a:t>
            </a:r>
            <a:br>
              <a:rPr lang="en-GB" sz="3200" dirty="0">
                <a:solidFill>
                  <a:srgbClr val="00B0F0"/>
                </a:solidFill>
              </a:rPr>
            </a:br>
            <a:r>
              <a:rPr lang="en-GB" sz="3200" dirty="0">
                <a:solidFill>
                  <a:srgbClr val="00B0F0"/>
                </a:solidFill>
              </a:rPr>
              <a:t>policy: outlined in annual CMO letter 2023/24</a:t>
            </a:r>
          </a:p>
        </p:txBody>
      </p:sp>
      <p:sp>
        <p:nvSpPr>
          <p:cNvPr id="4" name="TextBox 3"/>
          <p:cNvSpPr txBox="1"/>
          <p:nvPr/>
        </p:nvSpPr>
        <p:spPr>
          <a:xfrm>
            <a:off x="5508104" y="2420888"/>
            <a:ext cx="3749342" cy="1064972"/>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06.09.2023: </a:t>
            </a:r>
            <a:r>
              <a:rPr lang="en-GB" sz="1400" dirty="0">
                <a:hlinkClick r:id="rId3"/>
              </a:rPr>
              <a:t>doh-hss-md-43-2023.pdf (health-ni.gov.uk)</a:t>
            </a:r>
            <a:endParaRPr lang="en-GB" sz="1400" kern="0" dirty="0">
              <a:solidFill>
                <a:prstClr val="black"/>
              </a:solidFill>
              <a:cs typeface="Arial" panose="020B0604020202020204" pitchFamily="34" charset="0"/>
            </a:endParaRPr>
          </a:p>
        </p:txBody>
      </p:sp>
      <p:pic>
        <p:nvPicPr>
          <p:cNvPr id="3" name="Picture 2">
            <a:extLst>
              <a:ext uri="{FF2B5EF4-FFF2-40B4-BE49-F238E27FC236}">
                <a16:creationId xmlns:a16="http://schemas.microsoft.com/office/drawing/2014/main" id="{FBAF0370-0661-4D67-9CE5-66EC82A19770}"/>
              </a:ext>
            </a:extLst>
          </p:cNvPr>
          <p:cNvPicPr>
            <a:picLocks noChangeAspect="1"/>
          </p:cNvPicPr>
          <p:nvPr/>
        </p:nvPicPr>
        <p:blipFill>
          <a:blip r:embed="rId4"/>
          <a:stretch>
            <a:fillRect/>
          </a:stretch>
        </p:blipFill>
        <p:spPr>
          <a:xfrm>
            <a:off x="696392" y="1700808"/>
            <a:ext cx="5445249" cy="3719432"/>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06488" cy="648072"/>
          </a:xfrm>
        </p:spPr>
        <p:txBody>
          <a:bodyPr>
            <a:normAutofit fontScale="90000"/>
          </a:bodyPr>
          <a:lstStyle/>
          <a:p>
            <a:pPr algn="ctr"/>
            <a:r>
              <a:rPr lang="en-GB" sz="3200" dirty="0">
                <a:solidFill>
                  <a:srgbClr val="00B0F0"/>
                </a:solidFill>
              </a:rPr>
              <a:t>Eligibility criteria for 2023/24 childhood </a:t>
            </a:r>
            <a:br>
              <a:rPr lang="en-GB" sz="3200" dirty="0">
                <a:solidFill>
                  <a:srgbClr val="00B0F0"/>
                </a:solidFill>
              </a:rPr>
            </a:br>
            <a:r>
              <a:rPr lang="en-GB" sz="3200" dirty="0">
                <a:solidFill>
                  <a:srgbClr val="00B0F0"/>
                </a:solidFill>
              </a:rPr>
              <a:t>flu vaccination program</a:t>
            </a:r>
            <a:r>
              <a:rPr lang="en-GB" sz="3200" dirty="0"/>
              <a:t>me</a:t>
            </a:r>
            <a:endParaRPr lang="en-GB" sz="3200" dirty="0">
              <a:solidFill>
                <a:srgbClr val="FF0000"/>
              </a:solidFill>
            </a:endParaRPr>
          </a:p>
        </p:txBody>
      </p:sp>
      <p:sp>
        <p:nvSpPr>
          <p:cNvPr id="3" name="Content Placeholder 2"/>
          <p:cNvSpPr>
            <a:spLocks noGrp="1"/>
          </p:cNvSpPr>
          <p:nvPr>
            <p:ph idx="1"/>
          </p:nvPr>
        </p:nvSpPr>
        <p:spPr>
          <a:xfrm>
            <a:off x="395536" y="1268760"/>
            <a:ext cx="8208912" cy="4536504"/>
          </a:xfrm>
        </p:spPr>
        <p:txBody>
          <a:bodyPr/>
          <a:lstStyle/>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six months to 17 years in clinical risk groups (as defined by the influenza chapter in ‘Immunisation against infectious disease’ (the ‘Green Book’)</a:t>
            </a: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preschool children aged 2 to 4 years on 1 September 2023</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primary and secondary school children (up to year 12) </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six months to 17 years who are household contacts of immunocompromised individuals*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who are health and social care workers (HSCWs) and are directly involved in the care of patients or clients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a:t>
            </a:r>
            <a:r>
              <a:rPr lang="en-GB" sz="1900" dirty="0"/>
              <a:t>ho are in receipt of a carer’s allowance, or those who are the main carer of an elderly or disabled person whose welfare may be at risk if the carer falls ill</a:t>
            </a:r>
          </a:p>
          <a:p>
            <a:pPr>
              <a:lnSpc>
                <a:spcPct val="150000"/>
              </a:lnSpc>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18</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4491-98A6-43E0-A73D-59F4C31489D9}"/>
              </a:ext>
            </a:extLst>
          </p:cNvPr>
          <p:cNvSpPr>
            <a:spLocks noGrp="1"/>
          </p:cNvSpPr>
          <p:nvPr>
            <p:ph type="title"/>
          </p:nvPr>
        </p:nvSpPr>
        <p:spPr>
          <a:xfrm>
            <a:off x="685800" y="188640"/>
            <a:ext cx="8077200" cy="864096"/>
          </a:xfrm>
        </p:spPr>
        <p:txBody>
          <a:bodyPr/>
          <a:lstStyle/>
          <a:p>
            <a:r>
              <a:rPr lang="en-GB" sz="3400" dirty="0">
                <a:solidFill>
                  <a:srgbClr val="00B0F0"/>
                </a:solidFill>
              </a:rPr>
              <a:t>Flu vaccine effectiveness in children</a:t>
            </a:r>
          </a:p>
        </p:txBody>
      </p:sp>
      <p:sp>
        <p:nvSpPr>
          <p:cNvPr id="3" name="Content Placeholder 2">
            <a:extLst>
              <a:ext uri="{FF2B5EF4-FFF2-40B4-BE49-F238E27FC236}">
                <a16:creationId xmlns:a16="http://schemas.microsoft.com/office/drawing/2014/main" id="{022DE91A-1D63-4EFF-B8D2-1F43C81D8D62}"/>
              </a:ext>
            </a:extLst>
          </p:cNvPr>
          <p:cNvSpPr>
            <a:spLocks noGrp="1"/>
          </p:cNvSpPr>
          <p:nvPr>
            <p:ph idx="1"/>
          </p:nvPr>
        </p:nvSpPr>
        <p:spPr>
          <a:xfrm>
            <a:off x="685800" y="1124744"/>
            <a:ext cx="8077200" cy="4437856"/>
          </a:xfrm>
        </p:spPr>
        <p:txBody>
          <a:bodyPr/>
          <a:lstStyle/>
          <a:p>
            <a:pPr>
              <a:buFont typeface="Arial" panose="020B0604020202020204" pitchFamily="34" charset="0"/>
              <a:buChar char="•"/>
            </a:pPr>
            <a:r>
              <a:rPr lang="en-GB" sz="2200" dirty="0"/>
              <a:t>overall adjusted vaccine effectiveness (VE) for 2022 to 2023 for 2 to 17 year olds receiving LAIV specifically was 64% </a:t>
            </a:r>
          </a:p>
          <a:p>
            <a:pPr>
              <a:buFont typeface="Arial" panose="020B0604020202020204" pitchFamily="34" charset="0"/>
              <a:buChar char="•"/>
            </a:pPr>
            <a:endParaRPr lang="en-GB" sz="2200" dirty="0"/>
          </a:p>
          <a:p>
            <a:pPr>
              <a:buFont typeface="Arial" panose="020B0604020202020204" pitchFamily="34" charset="0"/>
              <a:buChar char="•"/>
            </a:pPr>
            <a:r>
              <a:rPr lang="en-GB" sz="2200" dirty="0"/>
              <a:t>studies following the introduction of the children’s flu vaccine programmes in the UK have shown a positive impact on flu transmission from vaccinating children of primary school age </a:t>
            </a:r>
          </a:p>
          <a:p>
            <a:pPr>
              <a:buFont typeface="Arial" panose="020B0604020202020204" pitchFamily="34" charset="0"/>
              <a:buChar char="•"/>
            </a:pPr>
            <a:endParaRPr lang="en-GB" sz="2200" dirty="0"/>
          </a:p>
          <a:p>
            <a:pPr>
              <a:buFont typeface="Arial" panose="020B0604020202020204" pitchFamily="34" charset="0"/>
              <a:buChar char="•"/>
            </a:pPr>
            <a:r>
              <a:rPr lang="en-GB" sz="2200" dirty="0"/>
              <a:t>these include reductions in: GP consultations for influenza-like illness, swab positivity in primary care, laboratory confirmed hospitalisations and percentage of respiratory emergency department attendances</a:t>
            </a:r>
          </a:p>
          <a:p>
            <a:pPr marL="0" indent="0">
              <a:buNone/>
            </a:pPr>
            <a:endParaRPr lang="en-GB" sz="2000" dirty="0"/>
          </a:p>
          <a:p>
            <a:endParaRPr lang="en-GB" dirty="0"/>
          </a:p>
        </p:txBody>
      </p:sp>
    </p:spTree>
    <p:extLst>
      <p:ext uri="{BB962C8B-B14F-4D97-AF65-F5344CB8AC3E}">
        <p14:creationId xmlns:p14="http://schemas.microsoft.com/office/powerpoint/2010/main" val="93311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Autofit/>
          </a:bodyPr>
          <a:lstStyle/>
          <a:p>
            <a:r>
              <a:rPr lang="en-GB" sz="4400" dirty="0">
                <a:solidFill>
                  <a:srgbClr val="00B0F0"/>
                </a:solidFill>
                <a:ea typeface="ヒラギノ角ゴ Pro W3" charset="-128"/>
                <a:cs typeface="ヒラギノ角ゴ Pro W3" charset="-128"/>
              </a:rPr>
              <a:t>Key messages</a:t>
            </a:r>
            <a:endParaRPr lang="en-US" sz="4400" dirty="0">
              <a:solidFill>
                <a:srgbClr val="00B0F0"/>
              </a:solidFill>
            </a:endParaRPr>
          </a:p>
        </p:txBody>
      </p:sp>
      <p:sp>
        <p:nvSpPr>
          <p:cNvPr id="3" name="Content Placeholder 2"/>
          <p:cNvSpPr>
            <a:spLocks noGrp="1"/>
          </p:cNvSpPr>
          <p:nvPr>
            <p:ph idx="1"/>
          </p:nvPr>
        </p:nvSpPr>
        <p:spPr>
          <a:xfrm>
            <a:off x="450990" y="1556792"/>
            <a:ext cx="8081449" cy="3888432"/>
          </a:xfrm>
        </p:spPr>
        <p:txBody>
          <a:bodyPr/>
          <a:lstStyle/>
          <a:p>
            <a:pPr marL="285750" indent="-285750">
              <a:spcBef>
                <a:spcPct val="0"/>
              </a:spcBef>
              <a:buFont typeface="Arial" panose="020B0604020202020204" pitchFamily="34" charset="0"/>
              <a:buChar char="•"/>
            </a:pPr>
            <a:r>
              <a:rPr lang="en-GB" sz="2400" dirty="0">
                <a:latin typeface="Arial" charset="0"/>
                <a:ea typeface="ヒラギノ角ゴ Pro W3" charset="-128"/>
                <a:cs typeface="ヒラギノ角ゴ Pro W3" charset="-128"/>
              </a:rPr>
              <a:t>the childhood influenza (flu) programme reduces the impact of seasonal influenza on children and reduces transmission of influenza within the community</a:t>
            </a:r>
          </a:p>
          <a:p>
            <a:pPr marL="0" indent="0">
              <a:spcBef>
                <a:spcPct val="0"/>
              </a:spcBef>
            </a:pPr>
            <a:endParaRPr lang="en-GB" sz="2400" dirty="0">
              <a:latin typeface="Arial" charset="0"/>
              <a:ea typeface="ヒラギノ角ゴ Pro W3" charset="-128"/>
              <a:cs typeface="ヒラギノ角ゴ Pro W3" charset="-128"/>
            </a:endParaRPr>
          </a:p>
          <a:p>
            <a:pPr>
              <a:spcBef>
                <a:spcPct val="0"/>
              </a:spcBef>
              <a:buFont typeface="Arial"/>
              <a:buChar char="•"/>
            </a:pPr>
            <a:r>
              <a:rPr lang="en-GB" sz="2400" dirty="0">
                <a:latin typeface="Arial" charset="0"/>
                <a:ea typeface="ヒラギノ角ゴ Pro W3" charset="-128"/>
                <a:cs typeface="ヒラギノ角ゴ Pro W3" charset="-128"/>
              </a:rPr>
              <a:t>by reducing transmission of influenza, the programme should also avert many cases of severe influenza and influenza-related deaths in older adults and individuals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028000" cy="792088"/>
          </a:xfrm>
        </p:spPr>
        <p:txBody>
          <a:bodyPr>
            <a:noAutofit/>
          </a:bodyPr>
          <a:lstStyle/>
          <a:p>
            <a:pPr algn="ctr"/>
            <a:r>
              <a:rPr lang="en-GB" sz="3200" dirty="0">
                <a:solidFill>
                  <a:srgbClr val="00B0F0"/>
                </a:solidFill>
              </a:rPr>
              <a:t>2023/24 childhood flu vaccine </a:t>
            </a:r>
            <a:br>
              <a:rPr lang="en-GB" sz="3200" dirty="0">
                <a:solidFill>
                  <a:srgbClr val="00B0F0"/>
                </a:solidFill>
              </a:rPr>
            </a:br>
            <a:r>
              <a:rPr lang="en-GB" sz="3200" dirty="0">
                <a:solidFill>
                  <a:srgbClr val="00B0F0"/>
                </a:solidFill>
              </a:rPr>
              <a:t>programme</a:t>
            </a:r>
            <a:br>
              <a:rPr lang="en-GB" sz="3200" dirty="0">
                <a:solidFill>
                  <a:srgbClr val="00B0F0"/>
                </a:solidFill>
              </a:rPr>
            </a:br>
            <a:endParaRPr lang="en-GB" sz="3200" dirty="0">
              <a:solidFill>
                <a:srgbClr val="00B0F0"/>
              </a:solidFill>
            </a:endParaRPr>
          </a:p>
        </p:txBody>
      </p:sp>
      <p:sp>
        <p:nvSpPr>
          <p:cNvPr id="3" name="Content Placeholder 2"/>
          <p:cNvSpPr>
            <a:spLocks noGrp="1"/>
          </p:cNvSpPr>
          <p:nvPr>
            <p:ph idx="1"/>
          </p:nvPr>
        </p:nvSpPr>
        <p:spPr>
          <a:xfrm>
            <a:off x="251520" y="1484784"/>
            <a:ext cx="8568952" cy="4319884"/>
          </a:xfrm>
        </p:spPr>
        <p:txBody>
          <a:bodyPr/>
          <a:lstStyle/>
          <a:p>
            <a:pPr marL="285750" indent="-285750">
              <a:lnSpc>
                <a:spcPct val="150000"/>
              </a:lnSpc>
              <a:buFont typeface="Arial" panose="020B0604020202020204" pitchFamily="34" charset="0"/>
              <a:buChar char="•"/>
            </a:pPr>
            <a:r>
              <a:rPr lang="en-GB" sz="2300" dirty="0"/>
              <a:t>the list of eligible groups is not exhaustive </a:t>
            </a:r>
          </a:p>
          <a:p>
            <a:pPr>
              <a:lnSpc>
                <a:spcPct val="150000"/>
              </a:lnSpc>
              <a:buFont typeface="Wingdings" panose="05000000000000000000" pitchFamily="2" charset="2"/>
              <a:buChar char="§"/>
            </a:pPr>
            <a:r>
              <a:rPr lang="en-GB" sz="2300" dirty="0"/>
              <a:t>clinical judgement should be applied to take account the risk of exacerbating any underlying disease with influenza, as well as the risk of serious illness from influenza itself</a:t>
            </a:r>
          </a:p>
          <a:p>
            <a:pPr>
              <a:lnSpc>
                <a:spcPct val="150000"/>
              </a:lnSpc>
              <a:buFont typeface="Wingdings" panose="05000000000000000000" pitchFamily="2" charset="2"/>
              <a:buChar char="§"/>
            </a:pPr>
            <a:r>
              <a:rPr lang="en-GB" sz="2300" dirty="0"/>
              <a:t>those involved in delivering flu vaccine programmes should be familiar with the </a:t>
            </a:r>
            <a:r>
              <a:rPr lang="en-GB" sz="2300" dirty="0">
                <a:hlinkClick r:id="rId3"/>
              </a:rPr>
              <a:t>updated chapter </a:t>
            </a:r>
            <a:r>
              <a:rPr lang="en-GB" sz="2300" dirty="0"/>
              <a:t>of The Green Book and the CMO seasonal flu letter </a:t>
            </a:r>
            <a:r>
              <a:rPr lang="en-GB" sz="2300" dirty="0">
                <a:hlinkClick r:id="rId4"/>
              </a:rPr>
              <a:t>doh-hss-md-43-2023.pdf (health-ni.gov.uk)</a:t>
            </a:r>
            <a:r>
              <a:rPr lang="en-GB" sz="2300" dirty="0">
                <a:hlinkClick r:id="rId5"/>
              </a:rPr>
              <a:t> </a:t>
            </a:r>
            <a:endParaRPr lang="en-GB" sz="2300" dirty="0"/>
          </a:p>
          <a:p>
            <a:pPr marL="0" indent="0"/>
            <a:endParaRPr lang="en-GB" sz="4800" dirty="0"/>
          </a:p>
        </p:txBody>
      </p:sp>
    </p:spTree>
    <p:extLst>
      <p:ext uri="{BB962C8B-B14F-4D97-AF65-F5344CB8AC3E}">
        <p14:creationId xmlns:p14="http://schemas.microsoft.com/office/powerpoint/2010/main" val="339598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9252520" cy="484791"/>
          </a:xfrm>
        </p:spPr>
        <p:txBody>
          <a:bodyPr>
            <a:noAutofit/>
          </a:bodyPr>
          <a:lstStyle/>
          <a:p>
            <a:pPr algn="ctr"/>
            <a:r>
              <a:rPr lang="en-GB" sz="3200" b="1" dirty="0">
                <a:solidFill>
                  <a:srgbClr val="00B0F0"/>
                </a:solidFill>
              </a:rPr>
              <a:t>Clinical risk groups</a:t>
            </a:r>
            <a:endParaRPr lang="en-GB" sz="32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5" name="Content Placeholder 4">
            <a:extLst>
              <a:ext uri="{FF2B5EF4-FFF2-40B4-BE49-F238E27FC236}">
                <a16:creationId xmlns:a16="http://schemas.microsoft.com/office/drawing/2014/main" id="{E7678311-2DB8-4F3B-922B-C712AE155252}"/>
              </a:ext>
            </a:extLst>
          </p:cNvPr>
          <p:cNvPicPr>
            <a:picLocks noGrp="1" noChangeAspect="1"/>
          </p:cNvPicPr>
          <p:nvPr>
            <p:ph idx="1"/>
          </p:nvPr>
        </p:nvPicPr>
        <p:blipFill>
          <a:blip r:embed="rId3"/>
          <a:stretch>
            <a:fillRect/>
          </a:stretch>
        </p:blipFill>
        <p:spPr>
          <a:xfrm>
            <a:off x="395536" y="764704"/>
            <a:ext cx="8352927" cy="5130244"/>
          </a:xfrm>
          <a:prstGeom prst="rect">
            <a:avLst/>
          </a:prstGeom>
        </p:spPr>
      </p:pic>
    </p:spTree>
    <p:extLst>
      <p:ext uri="{BB962C8B-B14F-4D97-AF65-F5344CB8AC3E}">
        <p14:creationId xmlns:p14="http://schemas.microsoft.com/office/powerpoint/2010/main" val="168696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0648"/>
            <a:ext cx="9793088" cy="576064"/>
          </a:xfrm>
        </p:spPr>
        <p:txBody>
          <a:bodyPr>
            <a:normAutofit fontScale="90000"/>
          </a:bodyPr>
          <a:lstStyle/>
          <a:p>
            <a:pPr algn="ctr"/>
            <a:r>
              <a:rPr lang="en-GB" sz="3200" b="1" dirty="0">
                <a:solidFill>
                  <a:srgbClr val="00B0F0"/>
                </a:solidFill>
                <a:latin typeface="+mj-lt"/>
                <a:ea typeface="+mj-ea"/>
                <a:cs typeface="+mj-cs"/>
              </a:rPr>
              <a:t>Clinical risk groups </a:t>
            </a:r>
            <a:r>
              <a:rPr lang="en-GB" sz="3200" b="1" dirty="0">
                <a:solidFill>
                  <a:srgbClr val="00B0F0"/>
                </a:solidFill>
              </a:rPr>
              <a:t>(continued)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685800" y="332656"/>
            <a:ext cx="8077200" cy="936104"/>
          </a:xfrm>
        </p:spPr>
        <p:txBody>
          <a:bodyPr/>
          <a:lstStyle/>
          <a:p>
            <a:pPr algn="ctr"/>
            <a:r>
              <a:rPr lang="en-GB" sz="3600" dirty="0">
                <a:solidFill>
                  <a:srgbClr val="00B0F0"/>
                </a:solidFill>
              </a:rPr>
              <a:t>Vaccination uptake rates 2022/23</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1268760"/>
            <a:ext cx="8077200" cy="4293840"/>
          </a:xfrm>
        </p:spPr>
        <p:txBody>
          <a:bodyPr/>
          <a:lstStyle/>
          <a:p>
            <a:pPr marL="378900">
              <a:buFont typeface="Arial" panose="020B0604020202020204" pitchFamily="34" charset="0"/>
              <a:buChar char="•"/>
            </a:pPr>
            <a:r>
              <a:rPr lang="en-GB" sz="2400" dirty="0"/>
              <a:t>uptake in 2022/23 for 2-4 year olds was 33% compared to approximately 25.4% in 2021/22</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70.6% of primary school children were vaccinated against flu during 2022/23 compared to 72.7% in 2021/22</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60.2% of children and young people in years 8 to 12 in secondary schools were vaccinated in 2022/23 compared to 63.8% in the previous year</a:t>
            </a:r>
          </a:p>
        </p:txBody>
      </p:sp>
    </p:spTree>
    <p:extLst>
      <p:ext uri="{BB962C8B-B14F-4D97-AF65-F5344CB8AC3E}">
        <p14:creationId xmlns:p14="http://schemas.microsoft.com/office/powerpoint/2010/main" val="23269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382000" cy="1440160"/>
          </a:xfrm>
        </p:spPr>
        <p:txBody>
          <a:bodyPr/>
          <a:lstStyle/>
          <a:p>
            <a:pPr algn="ctr"/>
            <a:r>
              <a:rPr lang="en-GB" dirty="0">
                <a:solidFill>
                  <a:srgbClr val="00B0F0"/>
                </a:solidFill>
              </a:rPr>
              <a:t>2023/24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a:xfrm>
            <a:off x="685800" y="1052736"/>
            <a:ext cx="8077200" cy="5256584"/>
          </a:xfrm>
        </p:spPr>
        <p:txBody>
          <a:bodyPr/>
          <a:lstStyle/>
          <a:p>
            <a:pPr marL="36000" indent="0"/>
            <a:r>
              <a:rPr lang="en-GB" sz="2000" dirty="0"/>
              <a:t>Vaccine uptake varies widely between the individual eligible groups and by age category for those with underlying clinical risk factors.</a:t>
            </a:r>
          </a:p>
          <a:p>
            <a:pPr marL="36000" indent="0"/>
            <a:endParaRPr lang="en-GB" sz="2000" dirty="0"/>
          </a:p>
          <a:p>
            <a:pPr marL="36000" indent="0"/>
            <a:r>
              <a:rPr lang="en-GB" sz="2000" dirty="0"/>
              <a:t>The aim of the influenza programme for 2023 to 2024 is to demonstrate a 100% offer and to achieve at least the uptake levels of 2022 to 2023 for each cohort, and ideally exceed them. </a:t>
            </a:r>
          </a:p>
          <a:p>
            <a:pPr marL="36000" indent="0"/>
            <a:endParaRPr lang="en-GB" sz="2000" dirty="0"/>
          </a:p>
          <a:p>
            <a:pPr marL="36000" indent="0"/>
            <a:r>
              <a:rPr lang="en-GB" sz="2000" dirty="0"/>
              <a:t>General practices and school providers should ensure all eligible children are offered the opportunity to be vaccinated by an active call mechanism, supplemented with opportunistic offers where pragmatic.</a:t>
            </a:r>
          </a:p>
          <a:p>
            <a:pPr marL="36000" indent="0"/>
            <a:endParaRPr lang="en-GB" sz="2000" dirty="0"/>
          </a:p>
          <a:p>
            <a:pPr marL="36000" indent="0"/>
            <a:r>
              <a:rPr lang="en-GB" sz="2000" dirty="0"/>
              <a:t>The goals outlined by the Department of Health for 2023/24 are to increase uptake rates across all eligible groups, particularly those in at-risk groups, pre-school and secondary school children. </a:t>
            </a:r>
          </a:p>
          <a:p>
            <a:pPr marL="36000" indent="0"/>
            <a:r>
              <a:rPr lang="en-GB" sz="2000" dirty="0"/>
              <a:t> </a:t>
            </a:r>
          </a:p>
        </p:txBody>
      </p:sp>
    </p:spTree>
    <p:extLst>
      <p:ext uri="{BB962C8B-B14F-4D97-AF65-F5344CB8AC3E}">
        <p14:creationId xmlns:p14="http://schemas.microsoft.com/office/powerpoint/2010/main" val="2640066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08520" y="836712"/>
            <a:ext cx="8871520" cy="1368152"/>
          </a:xfrm>
        </p:spPr>
        <p:txBody>
          <a:bodyPr/>
          <a:lstStyle/>
          <a:p>
            <a:pPr algn="ctr"/>
            <a:r>
              <a:rPr lang="en-GB" sz="6000" b="1" dirty="0">
                <a:solidFill>
                  <a:srgbClr val="00B0F0"/>
                </a:solidFill>
              </a:rPr>
              <a:t>Flu vaccines</a:t>
            </a:r>
          </a:p>
        </p:txBody>
      </p:sp>
      <p:pic>
        <p:nvPicPr>
          <p:cNvPr id="4" name="Picture 3">
            <a:extLst>
              <a:ext uri="{FF2B5EF4-FFF2-40B4-BE49-F238E27FC236}">
                <a16:creationId xmlns:a16="http://schemas.microsoft.com/office/drawing/2014/main" id="{F04C180E-D420-49B4-B704-E2D932467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48880"/>
            <a:ext cx="3377318" cy="2542650"/>
          </a:xfrm>
          <a:prstGeom prst="rect">
            <a:avLst/>
          </a:prstGeom>
        </p:spPr>
      </p:pic>
      <p:pic>
        <p:nvPicPr>
          <p:cNvPr id="5" name="Content Placeholder 3">
            <a:extLst>
              <a:ext uri="{FF2B5EF4-FFF2-40B4-BE49-F238E27FC236}">
                <a16:creationId xmlns:a16="http://schemas.microsoft.com/office/drawing/2014/main" id="{B480DA1C-7A21-4A51-93A4-4AA3C9852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610" y="3356992"/>
            <a:ext cx="2566569" cy="2480539"/>
          </a:xfrm>
          <a:prstGeom prst="rect">
            <a:avLst/>
          </a:prstGeom>
        </p:spPr>
      </p:pic>
    </p:spTree>
    <p:extLst>
      <p:ext uri="{BB962C8B-B14F-4D97-AF65-F5344CB8AC3E}">
        <p14:creationId xmlns:p14="http://schemas.microsoft.com/office/powerpoint/2010/main" val="259083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260648"/>
            <a:ext cx="8280275" cy="720080"/>
          </a:xfrm>
        </p:spPr>
        <p:txBody>
          <a:bodyPr wrap="square" numCol="1" compatLnSpc="1">
            <a:prstTxWarp prst="textNoShape">
              <a:avLst/>
            </a:prstTxWarp>
            <a:normAutofit/>
          </a:bodyPr>
          <a:lstStyle/>
          <a:p>
            <a:r>
              <a:rPr lang="en-GB" sz="3600" dirty="0">
                <a:solidFill>
                  <a:srgbClr val="00B0F0"/>
                </a:solidFill>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124744"/>
            <a:ext cx="7560839" cy="5000601"/>
          </a:xfrm>
        </p:spPr>
        <p:txBody>
          <a:bodyPr/>
          <a:lstStyle/>
          <a:p>
            <a:pPr marL="0" indent="0"/>
            <a:r>
              <a:rPr lang="en-GB" sz="2000" dirty="0">
                <a:ea typeface="ヒラギノ角ゴ Pro W3" charset="-128"/>
                <a:cs typeface="ヒラギノ角ゴ Pro W3" charset="-128"/>
              </a:rPr>
              <a:t>Two main types of flu vaccine available:</a:t>
            </a:r>
            <a:endParaRPr lang="en-GB" sz="2000" dirty="0"/>
          </a:p>
          <a:p>
            <a:pPr marL="447675" lvl="1" indent="-269875">
              <a:lnSpc>
                <a:spcPct val="90000"/>
              </a:lnSpc>
              <a:spcBef>
                <a:spcPct val="0"/>
              </a:spcBef>
              <a:buFont typeface="Arial" charset="0"/>
              <a:buChar char="•"/>
            </a:pPr>
            <a:r>
              <a:rPr lang="en-GB" sz="2000" dirty="0"/>
              <a:t>inactivated – administered by injection </a:t>
            </a:r>
          </a:p>
          <a:p>
            <a:pPr marL="447675" lvl="1" indent="-269875">
              <a:lnSpc>
                <a:spcPct val="90000"/>
              </a:lnSpc>
              <a:spcBef>
                <a:spcPct val="0"/>
              </a:spcBef>
              <a:buFont typeface="Arial" charset="0"/>
              <a:buChar char="•"/>
            </a:pPr>
            <a:r>
              <a:rPr lang="en-GB" sz="2000" dirty="0"/>
              <a:t>live attenuated – administered by nasal application</a:t>
            </a:r>
          </a:p>
          <a:p>
            <a:pPr marL="447675" lvl="1" indent="-269875">
              <a:lnSpc>
                <a:spcPct val="90000"/>
              </a:lnSpc>
              <a:spcBef>
                <a:spcPct val="0"/>
              </a:spcBef>
              <a:buFont typeface="Arial" charset="0"/>
              <a:buChar char="•"/>
            </a:pPr>
            <a:endParaRPr lang="en-GB" sz="2000" dirty="0"/>
          </a:p>
          <a:p>
            <a:pPr marL="285750" indent="-285750">
              <a:buFont typeface="Arial" panose="020B0604020202020204" pitchFamily="34" charset="0"/>
              <a:buChar char="•"/>
            </a:pPr>
            <a:r>
              <a:rPr lang="en-GB" sz="2000" b="1" dirty="0">
                <a:ea typeface="ヒラギノ角ゴ Pro W3" charset="-128"/>
                <a:cs typeface="ヒラギノ角ゴ Pro W3" charset="-128"/>
              </a:rPr>
              <a:t>n</a:t>
            </a:r>
            <a:r>
              <a:rPr lang="en-GB" sz="2000" b="1" dirty="0"/>
              <a:t>one of the flu vaccines can cause clinical influenza in those that are eligible for vaccination*</a:t>
            </a:r>
          </a:p>
          <a:p>
            <a:pPr marL="0" indent="0"/>
            <a:endParaRPr lang="en-GB" sz="2000" b="1" dirty="0"/>
          </a:p>
          <a:p>
            <a:pPr marL="285750" indent="-285750">
              <a:buFont typeface="Arial" panose="020B0604020202020204" pitchFamily="34" charset="0"/>
              <a:buChar char="•"/>
            </a:pPr>
            <a:r>
              <a:rPr lang="en-GB" sz="2000" dirty="0"/>
              <a:t>both the live and inactivated flu vaccines supplied for the children’s programme are quadrivalent vaccines – they contain two subtypes of Influenza A and both B virus types    </a:t>
            </a:r>
          </a:p>
          <a:p>
            <a:pPr marL="0" indent="0"/>
            <a:endParaRPr lang="en-GB" sz="2000" dirty="0"/>
          </a:p>
          <a:p>
            <a:pPr marL="285750" lvl="0" indent="-285750">
              <a:buFont typeface="Arial" panose="020B0604020202020204" pitchFamily="34" charset="0"/>
              <a:buChar char="•"/>
            </a:pPr>
            <a:r>
              <a:rPr lang="en-GB" sz="2000" dirty="0">
                <a:ea typeface="ヒラギノ角ゴ Pro W3" charset="-128"/>
                <a:cs typeface="ヒラギノ角ゴ Pro W3" charset="-128"/>
              </a:rPr>
              <a:t>the inactivated vaccine is recommended for children under the age of 2, and those who cannot receive live attenuated vaccine due to contraindications, or parental preference                                                                            </a:t>
            </a:r>
          </a:p>
          <a:p>
            <a:pPr marL="0" indent="0"/>
            <a:r>
              <a:rPr lang="en-GB" sz="16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26</a:t>
            </a:fld>
            <a:endParaRPr lang="en-US" dirty="0"/>
          </a:p>
        </p:txBody>
      </p:sp>
    </p:spTree>
    <p:extLst>
      <p:ext uri="{BB962C8B-B14F-4D97-AF65-F5344CB8AC3E}">
        <p14:creationId xmlns:p14="http://schemas.microsoft.com/office/powerpoint/2010/main" val="336782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solidFill>
                  <a:srgbClr val="00B0F0"/>
                </a:solidFill>
              </a:rPr>
              <a:t>Vaccine composition: </a:t>
            </a:r>
            <a:br>
              <a:rPr lang="en-GB" altLang="en-US" sz="3200" dirty="0">
                <a:solidFill>
                  <a:srgbClr val="00B0F0"/>
                </a:solidFill>
              </a:rPr>
            </a:br>
            <a:r>
              <a:rPr lang="en-GB" altLang="en-US" sz="3200" dirty="0">
                <a:solidFill>
                  <a:srgbClr val="00B0F0"/>
                </a:solidFill>
              </a:rPr>
              <a:t>Northern Hemisphere 2023/24*</a:t>
            </a:r>
            <a:endParaRPr lang="en-GB" sz="3200" dirty="0">
              <a:solidFill>
                <a:srgbClr val="00B0F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p:txBody>
          <a:bodyPr/>
          <a:lstStyle/>
          <a:p>
            <a:r>
              <a:rPr lang="en-GB" sz="1800" dirty="0"/>
              <a:t> </a:t>
            </a:r>
            <a:r>
              <a:rPr lang="en-GB" sz="1600" b="1" dirty="0"/>
              <a:t>Egg-based vaccines</a:t>
            </a:r>
            <a:endParaRPr lang="en-GB" sz="1600" dirty="0"/>
          </a:p>
          <a:p>
            <a:pPr lvl="0">
              <a:buFont typeface="Arial" panose="020B0604020202020204" pitchFamily="34" charset="0"/>
              <a:buChar char="•"/>
            </a:pPr>
            <a:r>
              <a:rPr lang="en-GB" sz="1600" b="1" dirty="0"/>
              <a:t>an A/Victoria/4897/2022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A/Darwin/9/2021 (H3N2)-like virus; and</a:t>
            </a:r>
            <a:endParaRPr lang="en-GB" sz="1600" dirty="0"/>
          </a:p>
          <a:p>
            <a:pPr lvl="0">
              <a:buFont typeface="Arial" panose="020B0604020202020204" pitchFamily="34" charset="0"/>
              <a:buChar char="•"/>
            </a:pPr>
            <a:r>
              <a:rPr lang="en-GB" sz="1600" b="1" dirty="0"/>
              <a:t>a B/Austria/1359417/2021 (B/Victoria lineage)-like virus</a:t>
            </a:r>
          </a:p>
          <a:p>
            <a:pPr lvl="0"/>
            <a:endParaRPr lang="en-GB" sz="1600" dirty="0"/>
          </a:p>
          <a:p>
            <a:r>
              <a:rPr lang="en-GB" sz="1600" b="1" dirty="0"/>
              <a:t>Cell culture- or recombinant-based vaccines</a:t>
            </a:r>
            <a:endParaRPr lang="en-GB" sz="1600" dirty="0"/>
          </a:p>
          <a:p>
            <a:pPr lvl="0">
              <a:buFont typeface="Arial" panose="020B0604020202020204" pitchFamily="34" charset="0"/>
              <a:buChar char="•"/>
            </a:pPr>
            <a:r>
              <a:rPr lang="en-GB" sz="1600" b="1" dirty="0"/>
              <a:t>an A/Wisconsin/67/2022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A/Darwin/6/2021 (H3N2)-like virus; and</a:t>
            </a:r>
            <a:endParaRPr lang="en-GB" sz="1600" dirty="0"/>
          </a:p>
          <a:p>
            <a:pPr lvl="0">
              <a:buFont typeface="Arial" panose="020B0604020202020204" pitchFamily="34" charset="0"/>
              <a:buChar char="•"/>
            </a:pPr>
            <a:r>
              <a:rPr lang="en-GB" sz="1600" b="1" dirty="0"/>
              <a:t>a B/Austria/1359417/2021 (B/Victoria lineage)-like virus</a:t>
            </a:r>
            <a:endParaRPr lang="en-GB" sz="1600" dirty="0"/>
          </a:p>
          <a:p>
            <a:endParaRPr lang="en-GB" sz="1600" dirty="0"/>
          </a:p>
          <a:p>
            <a:pPr marL="36000" indent="0"/>
            <a:r>
              <a:rPr lang="en-GB" sz="1600" dirty="0"/>
              <a:t>For quadrivalent egg- or cell culture-based or recombinant vaccines for use in the 2023-2024 northern hemisphere influenza season, the WHO recommends inclusion of the following as the B/Yamagata lineage component:  </a:t>
            </a:r>
          </a:p>
          <a:p>
            <a:pPr lvl="0"/>
            <a:r>
              <a:rPr lang="en-GB" sz="1600" b="1" dirty="0"/>
              <a:t>a B/Phuket/3073/2013 (B/Yamagata lineage)-like virus</a:t>
            </a:r>
            <a:endParaRPr lang="en-GB" sz="1600" dirty="0"/>
          </a:p>
          <a:p>
            <a:endParaRPr lang="en-GB" sz="1200" dirty="0"/>
          </a:p>
        </p:txBody>
      </p:sp>
    </p:spTree>
    <p:extLst>
      <p:ext uri="{BB962C8B-B14F-4D97-AF65-F5344CB8AC3E}">
        <p14:creationId xmlns:p14="http://schemas.microsoft.com/office/powerpoint/2010/main" val="1772142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7200" cy="1143000"/>
          </a:xfrm>
        </p:spPr>
        <p:txBody>
          <a:bodyPr/>
          <a:lstStyle/>
          <a:p>
            <a:pPr algn="ctr"/>
            <a:r>
              <a:rPr lang="en-GB" altLang="en-US" sz="3200" dirty="0">
                <a:solidFill>
                  <a:srgbClr val="00B0F0"/>
                </a:solidFill>
              </a:rPr>
              <a:t>Vaccines procured in Northern Ireland </a:t>
            </a:r>
            <a:br>
              <a:rPr lang="en-GB" altLang="en-US" sz="3200" dirty="0">
                <a:solidFill>
                  <a:srgbClr val="00B0F0"/>
                </a:solidFill>
              </a:rPr>
            </a:br>
            <a:r>
              <a:rPr lang="en-GB" altLang="en-US" sz="3200" dirty="0">
                <a:solidFill>
                  <a:srgbClr val="00B0F0"/>
                </a:solidFill>
              </a:rPr>
              <a:t>for eligible children in 2023/24</a:t>
            </a:r>
            <a:endParaRPr lang="en-GB" sz="3200" dirty="0">
              <a:solidFill>
                <a:srgbClr val="00B0F0"/>
              </a:solidFill>
            </a:endParaRPr>
          </a:p>
        </p:txBody>
      </p:sp>
      <p:sp>
        <p:nvSpPr>
          <p:cNvPr id="3" name="Content Placeholder 2"/>
          <p:cNvSpPr>
            <a:spLocks noGrp="1"/>
          </p:cNvSpPr>
          <p:nvPr>
            <p:ph idx="1"/>
          </p:nvPr>
        </p:nvSpPr>
        <p:spPr>
          <a:xfrm>
            <a:off x="683568" y="1700808"/>
            <a:ext cx="8077200" cy="4038600"/>
          </a:xfrm>
        </p:spPr>
        <p:txBody>
          <a:bodyPr/>
          <a:lstStyle/>
          <a:p>
            <a:pPr marL="0" indent="0"/>
            <a:r>
              <a:rPr lang="en-GB" altLang="en-US" sz="2400" b="1" dirty="0"/>
              <a:t>Live attenuated intranasal vaccine (LAIV)</a:t>
            </a:r>
            <a:r>
              <a:rPr lang="en-GB" altLang="en-US" sz="2400" dirty="0"/>
              <a:t> </a:t>
            </a:r>
            <a:r>
              <a:rPr lang="en-GB" altLang="en-US" sz="2400" i="1" dirty="0" err="1"/>
              <a:t>Fluenz</a:t>
            </a:r>
            <a:r>
              <a:rPr lang="en-GB" altLang="en-US" sz="2400" i="1" dirty="0"/>
              <a:t> Tetra</a:t>
            </a:r>
            <a:r>
              <a:rPr lang="en-GB" altLang="en-US" sz="2400" i="1" dirty="0">
                <a:solidFill>
                  <a:schemeClr val="accent1">
                    <a:lumMod val="75000"/>
                  </a:schemeClr>
                </a:solidFill>
              </a:rPr>
              <a:t> </a:t>
            </a:r>
          </a:p>
          <a:p>
            <a:pPr>
              <a:buFont typeface="Arial" panose="020B0604020202020204" pitchFamily="34" charset="0"/>
              <a:buChar char="•"/>
            </a:pPr>
            <a:r>
              <a:rPr lang="en-GB" altLang="en-US" sz="2400" i="1" dirty="0">
                <a:solidFill>
                  <a:schemeClr val="accent1">
                    <a:lumMod val="75000"/>
                  </a:schemeClr>
                </a:solidFill>
              </a:rPr>
              <a:t>children aged 2 - 17 years </a:t>
            </a:r>
            <a:r>
              <a:rPr lang="en-GB" sz="2400" i="1" dirty="0">
                <a:solidFill>
                  <a:schemeClr val="accent1">
                    <a:lumMod val="75000"/>
                  </a:schemeClr>
                </a:solidFill>
              </a:rPr>
              <a:t>in school nursing or general practice </a:t>
            </a:r>
            <a:endParaRPr lang="en-GB" altLang="en-US" sz="2400" i="1" dirty="0">
              <a:solidFill>
                <a:schemeClr val="accent1">
                  <a:lumMod val="75000"/>
                </a:schemeClr>
              </a:solidFill>
            </a:endParaRPr>
          </a:p>
          <a:p>
            <a:pPr marL="0" indent="0"/>
            <a:endParaRPr lang="en-GB" altLang="en-US" sz="2400" b="1" dirty="0"/>
          </a:p>
          <a:p>
            <a:pPr marL="0" indent="0"/>
            <a:r>
              <a:rPr lang="en-GB" altLang="en-US" sz="2400" b="1" dirty="0"/>
              <a:t>Inactivated influenza vaccine (cell grown)</a:t>
            </a:r>
            <a:r>
              <a:rPr lang="en-GB" altLang="en-US" sz="2400" dirty="0"/>
              <a:t> </a:t>
            </a:r>
            <a:r>
              <a:rPr lang="en-GB" altLang="en-US" sz="2400" b="1" dirty="0"/>
              <a:t>(QIVc) </a:t>
            </a:r>
            <a:r>
              <a:rPr lang="en-GB" altLang="en-US" sz="2400" dirty="0"/>
              <a:t>–</a:t>
            </a:r>
            <a:r>
              <a:rPr lang="en-GB" altLang="en-US" sz="2400" b="1" dirty="0"/>
              <a:t> </a:t>
            </a:r>
            <a:r>
              <a:rPr lang="en-GB" sz="2400" i="1" dirty="0"/>
              <a:t>Flucelvax Tetra </a:t>
            </a:r>
          </a:p>
          <a:p>
            <a:pPr>
              <a:buFont typeface="Arial" panose="020B0604020202020204" pitchFamily="34" charset="0"/>
              <a:buChar char="•"/>
            </a:pPr>
            <a:r>
              <a:rPr lang="en-GB" sz="2400" i="1" dirty="0">
                <a:solidFill>
                  <a:schemeClr val="accent1">
                    <a:lumMod val="75000"/>
                  </a:schemeClr>
                </a:solidFill>
              </a:rPr>
              <a:t>children &gt;2 years if LAIV contraindicated in general practice or school nursing</a:t>
            </a:r>
            <a:endParaRPr lang="en-GB" altLang="en-US" sz="2400" b="1" dirty="0"/>
          </a:p>
          <a:p>
            <a:pPr>
              <a:buFont typeface="Arial" panose="020B0604020202020204" pitchFamily="34" charset="0"/>
              <a:buChar char="•"/>
            </a:pPr>
            <a:r>
              <a:rPr lang="en-GB" sz="2400" i="1" dirty="0">
                <a:solidFill>
                  <a:schemeClr val="accent1">
                    <a:lumMod val="75000"/>
                  </a:schemeClr>
                </a:solidFill>
              </a:rPr>
              <a:t>children aged 6 months – 2 years* in general practice</a:t>
            </a:r>
            <a:endParaRPr lang="en-GB" altLang="en-US" sz="2400" dirty="0">
              <a:solidFill>
                <a:schemeClr val="accent1">
                  <a:lumMod val="75000"/>
                </a:schemeClr>
              </a:solidFill>
            </a:endParaRPr>
          </a:p>
          <a:p>
            <a:pPr marL="0" indent="0"/>
            <a:r>
              <a:rPr lang="en-GB" altLang="en-US" sz="2400" dirty="0">
                <a:solidFill>
                  <a:schemeClr val="accent1">
                    <a:lumMod val="75000"/>
                  </a:schemeClr>
                </a:solidFill>
              </a:rPr>
              <a:t>	</a:t>
            </a:r>
            <a:endParaRPr lang="en-GB" altLang="en-US" sz="2400" dirty="0"/>
          </a:p>
          <a:p>
            <a:endParaRPr lang="en-GB" dirty="0"/>
          </a:p>
        </p:txBody>
      </p:sp>
    </p:spTree>
    <p:extLst>
      <p:ext uri="{BB962C8B-B14F-4D97-AF65-F5344CB8AC3E}">
        <p14:creationId xmlns:p14="http://schemas.microsoft.com/office/powerpoint/2010/main" val="92327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solidFill>
                  <a:srgbClr val="00B0F0"/>
                </a:solidFill>
              </a:rPr>
              <a:t>1. Live attenuated influenza </a:t>
            </a:r>
            <a:br>
              <a:rPr lang="en-GB" sz="3200" dirty="0">
                <a:solidFill>
                  <a:srgbClr val="00B0F0"/>
                </a:solidFill>
              </a:rPr>
            </a:br>
            <a:r>
              <a:rPr lang="en-GB" sz="3200" dirty="0">
                <a:solidFill>
                  <a:srgbClr val="00B0F0"/>
                </a:solidFill>
              </a:rPr>
              <a:t>vaccine (LAIV)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a:t>
            </a:r>
            <a:endParaRPr lang="en-GB" sz="32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9" name="Picture 8">
            <a:extLst>
              <a:ext uri="{FF2B5EF4-FFF2-40B4-BE49-F238E27FC236}">
                <a16:creationId xmlns:a16="http://schemas.microsoft.com/office/drawing/2014/main" id="{DC44B2D9-4616-4FE2-BAFB-BA43D8ECB0E6}"/>
              </a:ext>
            </a:extLst>
          </p:cNvPr>
          <p:cNvPicPr>
            <a:picLocks noChangeAspect="1"/>
          </p:cNvPicPr>
          <p:nvPr/>
        </p:nvPicPr>
        <p:blipFill>
          <a:blip r:embed="rId3"/>
          <a:stretch>
            <a:fillRect/>
          </a:stretch>
        </p:blipFill>
        <p:spPr>
          <a:xfrm>
            <a:off x="4283968" y="3789040"/>
            <a:ext cx="3059910" cy="1957229"/>
          </a:xfrm>
          <a:prstGeom prst="rect">
            <a:avLst/>
          </a:prstGeom>
        </p:spPr>
      </p:pic>
    </p:spTree>
    <p:extLst>
      <p:ext uri="{BB962C8B-B14F-4D97-AF65-F5344CB8AC3E}">
        <p14:creationId xmlns:p14="http://schemas.microsoft.com/office/powerpoint/2010/main" val="276323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936104"/>
          </a:xfrm>
        </p:spPr>
        <p:txBody>
          <a:bodyPr/>
          <a:lstStyle/>
          <a:p>
            <a:pPr algn="ctr"/>
            <a:r>
              <a:rPr lang="en-GB" sz="2800" dirty="0">
                <a:solidFill>
                  <a:srgbClr val="00B0F0"/>
                </a:solidFill>
              </a:rPr>
              <a:t>Impact of COVID-19 pandemic on</a:t>
            </a:r>
            <a:br>
              <a:rPr lang="en-GB" sz="2800" dirty="0">
                <a:solidFill>
                  <a:srgbClr val="00B0F0"/>
                </a:solidFill>
              </a:rPr>
            </a:br>
            <a:r>
              <a:rPr lang="en-GB" sz="2800" dirty="0">
                <a:solidFill>
                  <a:srgbClr val="00B0F0"/>
                </a:solidFill>
              </a:rPr>
              <a:t>flu vaccine programmes</a:t>
            </a:r>
          </a:p>
        </p:txBody>
      </p:sp>
      <p:sp>
        <p:nvSpPr>
          <p:cNvPr id="3" name="Content Placeholder 2"/>
          <p:cNvSpPr>
            <a:spLocks noGrp="1"/>
          </p:cNvSpPr>
          <p:nvPr>
            <p:ph idx="1"/>
          </p:nvPr>
        </p:nvSpPr>
        <p:spPr>
          <a:xfrm>
            <a:off x="685800" y="1340768"/>
            <a:ext cx="8077200" cy="4221832"/>
          </a:xfrm>
        </p:spPr>
        <p:txBody>
          <a:bodyPr/>
          <a:lstStyle/>
          <a:p>
            <a:pPr marL="285750" indent="-285750">
              <a:spcBef>
                <a:spcPts val="0"/>
              </a:spcBef>
              <a:spcAft>
                <a:spcPts val="0"/>
              </a:spcAft>
              <a:buFont typeface="Arial" panose="020B0604020202020204" pitchFamily="34" charset="0"/>
              <a:buChar char="•"/>
              <a:defRPr/>
            </a:pPr>
            <a:r>
              <a:rPr lang="en-GB" sz="1800" dirty="0"/>
              <a:t>as a result of non-pharmaceutical interventions in place for COVID-19 (such as mask-wearing, physical and social distancing, and restricted international travel) influenza activity levels were extremely low globally in 2021 to 2022</a:t>
            </a:r>
          </a:p>
          <a:p>
            <a:pPr marL="285750" indent="-285750">
              <a:spcBef>
                <a:spcPts val="0"/>
              </a:spcBef>
              <a:spcAft>
                <a:spcPts val="0"/>
              </a:spcAft>
              <a:buFont typeface="Arial" panose="020B0604020202020204" pitchFamily="34" charset="0"/>
              <a:buChar char="•"/>
              <a:defRPr/>
            </a:pPr>
            <a:endParaRPr lang="en-GB" sz="1800" dirty="0"/>
          </a:p>
          <a:p>
            <a:pPr marL="285750" indent="-285750">
              <a:spcBef>
                <a:spcPts val="0"/>
              </a:spcBef>
              <a:spcAft>
                <a:spcPts val="0"/>
              </a:spcAft>
              <a:buFont typeface="Arial" panose="020B0604020202020204" pitchFamily="34" charset="0"/>
              <a:buChar char="•"/>
              <a:defRPr/>
            </a:pPr>
            <a:r>
              <a:rPr lang="en-GB" sz="1800" dirty="0"/>
              <a:t>as social contact returned to pre-pandemic norms, the number of influenza cases in the 2022 to 2023 flu season was higher than levels observed during the COVID-19 pandemic flu seasons (2020 to 2021, 2021 to 2022), returning to the levels seen pre-pandemic</a:t>
            </a:r>
          </a:p>
          <a:p>
            <a:pPr marL="285750" indent="-285750">
              <a:spcBef>
                <a:spcPts val="0"/>
              </a:spcBef>
              <a:spcAft>
                <a:spcPts val="0"/>
              </a:spcAft>
              <a:buFont typeface="Arial" panose="020B0604020202020204" pitchFamily="34" charset="0"/>
              <a:buChar char="•"/>
              <a:defRPr/>
            </a:pPr>
            <a:endParaRPr lang="en-GB" sz="1800" dirty="0"/>
          </a:p>
          <a:p>
            <a:pPr marL="285750" indent="-285750">
              <a:spcBef>
                <a:spcPts val="0"/>
              </a:spcBef>
              <a:spcAft>
                <a:spcPts val="0"/>
              </a:spcAft>
              <a:buFont typeface="Arial" panose="020B0604020202020204" pitchFamily="34" charset="0"/>
              <a:buChar char="•"/>
              <a:defRPr/>
            </a:pPr>
            <a:r>
              <a:rPr lang="en-GB" sz="1800" dirty="0"/>
              <a:t>those most at risk from influenza are also the most vulnerable to COVID-19 related morbidity and mortality. There is evidence that co-infection of COVID-19 and influenza can increase mortality</a:t>
            </a:r>
          </a:p>
          <a:p>
            <a:pPr marL="285750" indent="-285750">
              <a:spcBef>
                <a:spcPts val="0"/>
              </a:spcBef>
              <a:spcAft>
                <a:spcPts val="0"/>
              </a:spcAft>
              <a:buFont typeface="Arial" panose="020B0604020202020204" pitchFamily="34" charset="0"/>
              <a:buChar char="•"/>
              <a:defRPr/>
            </a:pPr>
            <a:endParaRPr lang="en-GB" sz="1800" b="1" dirty="0"/>
          </a:p>
          <a:p>
            <a:pPr marL="285750" indent="-285750">
              <a:spcBef>
                <a:spcPts val="0"/>
              </a:spcBef>
              <a:spcAft>
                <a:spcPts val="0"/>
              </a:spcAft>
              <a:buFont typeface="Arial" panose="020B0604020202020204" pitchFamily="34" charset="0"/>
              <a:buChar char="•"/>
              <a:defRPr/>
            </a:pPr>
            <a:r>
              <a:rPr lang="en-GB" sz="1800" dirty="0"/>
              <a:t>eligible groups continue to include: all children up to School Year 12</a:t>
            </a:r>
          </a:p>
          <a:p>
            <a:pPr marL="0" indent="0">
              <a:spcBef>
                <a:spcPts val="0"/>
              </a:spcBef>
              <a:spcAft>
                <a:spcPts val="0"/>
              </a:spcAft>
              <a:defRPr/>
            </a:pPr>
            <a:endParaRPr lang="en-GB" sz="1600" dirty="0">
              <a:highlight>
                <a:srgbClr val="FFFF00"/>
              </a:highlight>
            </a:endParaRPr>
          </a:p>
        </p:txBody>
      </p:sp>
    </p:spTree>
    <p:extLst>
      <p:ext uri="{BB962C8B-B14F-4D97-AF65-F5344CB8AC3E}">
        <p14:creationId xmlns:p14="http://schemas.microsoft.com/office/powerpoint/2010/main" val="193968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8748836" cy="762000"/>
          </a:xfrm>
        </p:spPr>
        <p:txBody>
          <a:bodyPr wrap="square" numCol="1" compatLnSpc="1">
            <a:prstTxWarp prst="textNoShape">
              <a:avLst/>
            </a:prstTxWarp>
            <a:normAutofit/>
          </a:bodyPr>
          <a:lstStyle/>
          <a:p>
            <a:pPr algn="ct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(LAIV)</a:t>
            </a: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9 years old </a:t>
            </a:r>
            <a:r>
              <a:rPr lang="en-GB" sz="1800" b="1" dirty="0"/>
              <a:t>and</a:t>
            </a:r>
            <a:r>
              <a:rPr lang="en-GB" sz="1800" dirty="0"/>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4067944" y="5745435"/>
            <a:ext cx="4848225" cy="923925"/>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31</a:t>
            </a:fld>
            <a:endParaRPr lang="en-US" dirty="0"/>
          </a:p>
        </p:txBody>
      </p:sp>
      <p:sp>
        <p:nvSpPr>
          <p:cNvPr id="6" name="Rectangle 2"/>
          <p:cNvSpPr>
            <a:spLocks noGrp="1" noChangeArrowheads="1"/>
          </p:cNvSpPr>
          <p:nvPr>
            <p:ph type="title"/>
          </p:nvPr>
        </p:nvSpPr>
        <p:spPr>
          <a:xfrm>
            <a:off x="640557" y="1196752"/>
            <a:ext cx="8280275" cy="132482"/>
          </a:xfrm>
        </p:spPr>
        <p:txBody>
          <a:bodyPr wrap="square" numCol="1" anchorCtr="0" compatLnSpc="1">
            <a:prstTxWarp prst="textNoShape">
              <a:avLst/>
            </a:prstTxWarp>
            <a:normAutofit fontScale="90000"/>
          </a:bodyPr>
          <a:lstStyle/>
          <a:p>
            <a:r>
              <a:rPr lang="en-GB" dirty="0">
                <a:solidFill>
                  <a:srgbClr val="00B0F0"/>
                </a:solidFill>
                <a:ea typeface="ヒラギノ角ゴ Pro W3" charset="-128"/>
                <a:cs typeface="ヒラギノ角ゴ Pro W3" charset="-128"/>
              </a:rPr>
              <a:t>LAIV applicator</a:t>
            </a:r>
            <a:br>
              <a:rPr lang="en-GB" sz="3600" b="1" dirty="0">
                <a:solidFill>
                  <a:schemeClr val="tx1"/>
                </a:solidFill>
                <a:ea typeface="ヒラギノ角ゴ Pro W3" charset="-128"/>
                <a:cs typeface="ヒラギノ角ゴ Pro W3" charset="-128"/>
              </a:rPr>
            </a:b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7" y="167813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32</a:t>
            </a:fld>
            <a:endParaRPr lang="en-US" dirty="0"/>
          </a:p>
        </p:txBody>
      </p:sp>
      <p:sp>
        <p:nvSpPr>
          <p:cNvPr id="8" name="Text Box 3"/>
          <p:cNvSpPr>
            <a:spLocks noGrp="1" noChangeArrowheads="1"/>
          </p:cNvSpPr>
          <p:nvPr>
            <p:ph type="title"/>
          </p:nvPr>
        </p:nvSpPr>
        <p:spPr>
          <a:xfrm>
            <a:off x="611560" y="332656"/>
            <a:ext cx="8353300" cy="864097"/>
          </a:xfrm>
        </p:spPr>
        <p:txBody>
          <a:bodyPr wrap="square" numCol="1" anchorCtr="0" compatLnSpc="1">
            <a:prstTxWarp prst="textNoShape">
              <a:avLst/>
            </a:prstTxWarp>
            <a:normAutofit/>
          </a:bodyPr>
          <a:lstStyle/>
          <a:p>
            <a:pPr>
              <a:spcBef>
                <a:spcPct val="20000"/>
              </a:spcBef>
              <a:buClr>
                <a:srgbClr val="C60F8C"/>
              </a:buClr>
            </a:pPr>
            <a:r>
              <a:rPr lang="en-GB" sz="3600" dirty="0">
                <a:solidFill>
                  <a:srgbClr val="00B0F0"/>
                </a:solidFill>
                <a:ea typeface="ヒラギノ角ゴ Pro W3" charset="-128"/>
                <a:cs typeface="ヒラギノ角ゴ Pro W3" charset="-128"/>
              </a:rPr>
              <a:t>Administration of LAIV (1)</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7998878"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239076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33</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332656"/>
            <a:ext cx="8353300" cy="907847"/>
          </a:xfrm>
        </p:spPr>
        <p:txBody>
          <a:bodyPr wrap="square" numCol="1" anchorCtr="0" compatLnSpc="1">
            <a:prstTxWarp prst="textNoShape">
              <a:avLst/>
            </a:prstTxWarp>
            <a:normAutofit/>
          </a:bodyPr>
          <a:lstStyle/>
          <a:p>
            <a:pPr>
              <a:spcBef>
                <a:spcPct val="20000"/>
              </a:spcBef>
              <a:buClr>
                <a:srgbClr val="C60F8C"/>
              </a:buClr>
            </a:pPr>
            <a:r>
              <a:rPr lang="en-GB" sz="3600" dirty="0">
                <a:solidFill>
                  <a:srgbClr val="00B0F0"/>
                </a:solidFill>
                <a:ea typeface="ヒラギノ角ゴ Pro W3" charset="-128"/>
                <a:cs typeface="ヒラギノ角ゴ Pro W3" charset="-128"/>
              </a:rPr>
              <a:t>Administration of LAIV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497598" cy="4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77200" cy="1008112"/>
          </a:xfrm>
        </p:spPr>
        <p:txBody>
          <a:bodyPr/>
          <a:lstStyle/>
          <a:p>
            <a:pPr algn="ctr"/>
            <a:r>
              <a:rPr lang="en-GB" sz="2400" dirty="0">
                <a:solidFill>
                  <a:srgbClr val="00B0F0"/>
                </a:solidFill>
              </a:rPr>
              <a:t>2. </a:t>
            </a:r>
            <a:r>
              <a:rPr lang="en-GB" sz="2400" dirty="0" err="1">
                <a:solidFill>
                  <a:srgbClr val="00B0F0"/>
                </a:solidFill>
              </a:rPr>
              <a:t>Flucelvax</a:t>
            </a:r>
            <a:r>
              <a:rPr lang="en-GB" sz="2400" dirty="0">
                <a:solidFill>
                  <a:srgbClr val="00B0F0"/>
                </a:solidFill>
              </a:rPr>
              <a:t> Tetra: </a:t>
            </a:r>
            <a:r>
              <a:rPr lang="en-GB" sz="2400" u="sng" dirty="0">
                <a:solidFill>
                  <a:srgbClr val="00B0F0"/>
                </a:solidFill>
              </a:rPr>
              <a:t>cell-based </a:t>
            </a:r>
            <a:r>
              <a:rPr lang="en-GB" sz="2400" dirty="0">
                <a:solidFill>
                  <a:srgbClr val="00B0F0"/>
                </a:solidFill>
              </a:rPr>
              <a:t>quadrivalent </a:t>
            </a:r>
            <a:br>
              <a:rPr lang="en-GB" sz="2400" dirty="0">
                <a:solidFill>
                  <a:srgbClr val="00B0F0"/>
                </a:solidFill>
              </a:rPr>
            </a:br>
            <a:r>
              <a:rPr lang="en-GB" sz="2400" dirty="0">
                <a:solidFill>
                  <a:srgbClr val="00B0F0"/>
                </a:solidFill>
              </a:rPr>
              <a:t>inactivated flu vaccine (QIVc)</a:t>
            </a:r>
          </a:p>
        </p:txBody>
      </p:sp>
      <p:sp>
        <p:nvSpPr>
          <p:cNvPr id="5" name="Content Placeholder 4"/>
          <p:cNvSpPr>
            <a:spLocks noGrp="1"/>
          </p:cNvSpPr>
          <p:nvPr>
            <p:ph sz="half" idx="1"/>
          </p:nvPr>
        </p:nvSpPr>
        <p:spPr>
          <a:xfrm>
            <a:off x="395536" y="1218818"/>
            <a:ext cx="5184576" cy="4658454"/>
          </a:xfrm>
        </p:spPr>
        <p:txBody>
          <a:bodyPr/>
          <a:lstStyle/>
          <a:p>
            <a:pPr marL="457200" indent="-457200">
              <a:lnSpc>
                <a:spcPct val="150000"/>
              </a:lnSpc>
              <a:buFont typeface="Arial" panose="020B0604020202020204" pitchFamily="34" charset="0"/>
              <a:buChar char="•"/>
            </a:pPr>
            <a:r>
              <a:rPr lang="en-GB" sz="1600" b="1" dirty="0">
                <a:cs typeface="Arial" panose="020B0604020202020204" pitchFamily="34" charset="0"/>
              </a:rPr>
              <a:t>first line for all children aged 6 months to 2 years</a:t>
            </a:r>
            <a:r>
              <a:rPr lang="en-GB" sz="1600" b="1" dirty="0">
                <a:latin typeface="Arial" panose="020B0604020202020204" pitchFamily="34" charset="0"/>
                <a:ea typeface="Times New Roman"/>
                <a:cs typeface="Arial" panose="020B0604020202020204" pitchFamily="34" charset="0"/>
              </a:rPr>
              <a:t> who are eligible for the flu vaccine</a:t>
            </a:r>
            <a:endParaRPr lang="en-GB" sz="1600" b="1" dirty="0"/>
          </a:p>
          <a:p>
            <a:pPr marL="457200" indent="-4572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second line for children over 2 years with contraindication to </a:t>
            </a:r>
            <a:r>
              <a:rPr lang="en-GB" sz="1600" dirty="0" err="1">
                <a:latin typeface="Arial" panose="020B0604020202020204" pitchFamily="34" charset="0"/>
                <a:cs typeface="Arial" panose="020B0604020202020204" pitchFamily="34" charset="0"/>
              </a:rPr>
              <a:t>Fluenz</a:t>
            </a:r>
            <a:r>
              <a:rPr lang="en-GB" sz="1600" dirty="0">
                <a:latin typeface="Arial" panose="020B0604020202020204" pitchFamily="34" charset="0"/>
                <a:cs typeface="Arial" panose="020B0604020202020204" pitchFamily="34" charset="0"/>
              </a:rPr>
              <a:t> Tetra®</a:t>
            </a:r>
          </a:p>
          <a:p>
            <a:pPr marL="0" indent="0">
              <a:lnSpc>
                <a:spcPct val="150000"/>
              </a:lnSpc>
            </a:pPr>
            <a:endParaRPr lang="en-GB"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600" dirty="0">
                <a:latin typeface="Arial" charset="0"/>
                <a:ea typeface="ヒラギノ角ゴ Pro W3" charset="-128"/>
              </a:rPr>
              <a:t>single intramuscular (IM) injection</a:t>
            </a:r>
          </a:p>
          <a:p>
            <a:pPr marL="457200" indent="-457200">
              <a:buFont typeface="Arial" panose="020B0604020202020204" pitchFamily="34" charset="0"/>
              <a:buChar char="•"/>
            </a:pPr>
            <a:endParaRPr lang="en-GB" sz="1600" dirty="0">
              <a:solidFill>
                <a:prstClr val="black"/>
              </a:solidFill>
              <a:latin typeface="Arial" charset="0"/>
              <a:ea typeface="ヒラギノ角ゴ Pro W3" charset="-128"/>
            </a:endParaRPr>
          </a:p>
          <a:p>
            <a:pPr marL="457200" indent="-457200">
              <a:buFont typeface="Arial" panose="020B0604020202020204" pitchFamily="34" charset="0"/>
              <a:buChar char="•"/>
            </a:pPr>
            <a:r>
              <a:rPr lang="en-GB" sz="1600" dirty="0">
                <a:solidFill>
                  <a:prstClr val="black"/>
                </a:solidFill>
                <a:latin typeface="Arial" charset="0"/>
                <a:ea typeface="ヒラギノ角ゴ Pro W3" charset="-128"/>
              </a:rPr>
              <a:t>one dose schedule</a:t>
            </a:r>
            <a:r>
              <a:rPr lang="en-GB" sz="1600" b="1" dirty="0">
                <a:solidFill>
                  <a:srgbClr val="000000"/>
                </a:solidFill>
              </a:rPr>
              <a:t> </a:t>
            </a:r>
            <a:r>
              <a:rPr lang="en-GB" sz="1600" dirty="0">
                <a:solidFill>
                  <a:srgbClr val="000000"/>
                </a:solidFill>
              </a:rPr>
              <a:t>required unless: child is in a clinical risk group </a:t>
            </a:r>
            <a:r>
              <a:rPr lang="en-GB" sz="1600" b="1" dirty="0">
                <a:solidFill>
                  <a:srgbClr val="000000"/>
                </a:solidFill>
              </a:rPr>
              <a:t>and</a:t>
            </a:r>
            <a:r>
              <a:rPr lang="en-GB" sz="1600" dirty="0">
                <a:solidFill>
                  <a:srgbClr val="000000"/>
                </a:solidFill>
              </a:rPr>
              <a:t> under 9 years old </a:t>
            </a:r>
            <a:r>
              <a:rPr lang="en-GB" sz="1600" b="1" dirty="0">
                <a:solidFill>
                  <a:srgbClr val="000000"/>
                </a:solidFill>
              </a:rPr>
              <a:t>and</a:t>
            </a:r>
            <a:r>
              <a:rPr lang="en-GB" sz="1600" dirty="0">
                <a:solidFill>
                  <a:srgbClr val="000000"/>
                </a:solidFill>
              </a:rPr>
              <a:t> has not previously received a flu vaccine</a:t>
            </a:r>
            <a:endParaRPr lang="en-GB" sz="1600" dirty="0">
              <a:solidFill>
                <a:prstClr val="black"/>
              </a:solidFill>
              <a:latin typeface="Arial" charset="0"/>
              <a:ea typeface="ヒラギノ角ゴ Pro W3" charset="-128"/>
            </a:endParaRPr>
          </a:p>
          <a:p>
            <a:pPr marL="0" indent="0"/>
            <a:endParaRPr lang="en-GB" sz="1600" dirty="0">
              <a:solidFill>
                <a:prstClr val="black"/>
              </a:solidFill>
              <a:latin typeface="Arial" charset="0"/>
              <a:ea typeface="ヒラギノ角ゴ Pro W3" charset="-128"/>
            </a:endParaRPr>
          </a:p>
          <a:p>
            <a:pPr marL="400050" lvl="1" indent="-342900">
              <a:lnSpc>
                <a:spcPct val="150000"/>
              </a:lnSpc>
              <a:spcBef>
                <a:spcPct val="0"/>
              </a:spcBef>
              <a:buClrTx/>
              <a:buFont typeface="Wingdings" panose="05000000000000000000" pitchFamily="2" charset="2"/>
              <a:buChar char="Ø"/>
            </a:pPr>
            <a:r>
              <a:rPr lang="en-GB" sz="1600" dirty="0">
                <a:solidFill>
                  <a:srgbClr val="000000"/>
                </a:solidFill>
              </a:rPr>
              <a:t>if second dose required leave at least </a:t>
            </a:r>
            <a:r>
              <a:rPr lang="en-GB" sz="1600" b="1" dirty="0">
                <a:solidFill>
                  <a:srgbClr val="000000"/>
                </a:solidFill>
              </a:rPr>
              <a:t>4 weeks </a:t>
            </a:r>
            <a:r>
              <a:rPr lang="en-GB" sz="1600" dirty="0">
                <a:solidFill>
                  <a:srgbClr val="000000"/>
                </a:solidFill>
              </a:rPr>
              <a:t>between doses</a:t>
            </a:r>
            <a:endParaRPr lang="en-GB" sz="16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89013" y="1776306"/>
            <a:ext cx="2711214" cy="2936056"/>
          </a:xfrm>
        </p:spPr>
      </p:pic>
    </p:spTree>
    <p:extLst>
      <p:ext uri="{BB962C8B-B14F-4D97-AF65-F5344CB8AC3E}">
        <p14:creationId xmlns:p14="http://schemas.microsoft.com/office/powerpoint/2010/main" val="1018381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2800" dirty="0">
                <a:solidFill>
                  <a:srgbClr val="00B0F0"/>
                </a:solidFill>
              </a:rPr>
              <a:t>Quadrivalent cell culture vaccine (QIVc)</a:t>
            </a:r>
          </a:p>
        </p:txBody>
      </p:sp>
      <p:sp>
        <p:nvSpPr>
          <p:cNvPr id="3" name="Content Placeholder 2"/>
          <p:cNvSpPr>
            <a:spLocks noGrp="1"/>
          </p:cNvSpPr>
          <p:nvPr>
            <p:ph idx="1"/>
          </p:nvPr>
        </p:nvSpPr>
        <p:spPr>
          <a:xfrm>
            <a:off x="685800" y="1124744"/>
            <a:ext cx="8077200" cy="4437856"/>
          </a:xfrm>
        </p:spPr>
        <p:txBody>
          <a:bodyPr/>
          <a:lstStyle/>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QIVc</a:t>
            </a:r>
            <a:r>
              <a:rPr lang="en-GB" sz="1700" kern="1200" dirty="0">
                <a:solidFill>
                  <a:prstClr val="black"/>
                </a:solidFill>
                <a:latin typeface="Arial" pitchFamily="34" charset="0"/>
                <a:ea typeface="ヒラギノ角ゴ Pro W3" pitchFamily="84" charset="-128"/>
              </a:rPr>
              <a:t> (</a:t>
            </a: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was licensed in the UK in December 2018 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7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5257800"/>
            <a:ext cx="986442" cy="9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pPr algn="ctr"/>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800" dirty="0"/>
              <a:t>The inactivated influenza vaccines should normally be administered by intramuscular (IM) injection into the deltoid muscle in the upper arm (or anterolateral aspect of the thigh in infants).</a:t>
            </a:r>
            <a:endParaRPr lang="en-GB" sz="1800" b="1" dirty="0"/>
          </a:p>
          <a:p>
            <a:pPr marL="0" indent="0">
              <a:tabLst>
                <a:tab pos="450850" algn="l"/>
              </a:tabLst>
            </a:pPr>
            <a:endParaRPr lang="en-GB" sz="1800" b="1" dirty="0"/>
          </a:p>
          <a:p>
            <a:pPr marL="0" indent="0">
              <a:tabLst>
                <a:tab pos="450850" algn="l"/>
              </a:tabLst>
            </a:pPr>
            <a:r>
              <a:rPr lang="en-GB" sz="1800" dirty="0" err="1"/>
              <a:t>Flucelvax</a:t>
            </a:r>
            <a:r>
              <a:rPr lang="en-GB" sz="1800" dirty="0"/>
              <a:t> Tetra (</a:t>
            </a:r>
            <a:r>
              <a:rPr lang="en-GB" sz="1800" dirty="0" err="1"/>
              <a:t>QIVc</a:t>
            </a:r>
            <a:r>
              <a:rPr lang="en-GB" sz="1800" dirty="0"/>
              <a:t>) is supplied in a single-dose prefilled syringe, and </a:t>
            </a:r>
            <a:r>
              <a:rPr lang="en-GB" sz="1800" u="sng" dirty="0"/>
              <a:t>does not require reconstitution</a:t>
            </a:r>
            <a:r>
              <a:rPr lang="en-GB" sz="1800" dirty="0"/>
              <a:t>.</a:t>
            </a:r>
          </a:p>
          <a:p>
            <a:pPr marL="0" indent="0">
              <a:tabLst>
                <a:tab pos="450850" algn="l"/>
              </a:tabLst>
            </a:pPr>
            <a:endParaRPr lang="en-GB" sz="1800" b="1" dirty="0">
              <a:solidFill>
                <a:srgbClr val="FF0000"/>
              </a:solidFill>
            </a:endParaRPr>
          </a:p>
          <a:p>
            <a:pPr marL="0" indent="0">
              <a:tabLst>
                <a:tab pos="450850" algn="l"/>
              </a:tabLst>
            </a:pPr>
            <a:r>
              <a:rPr lang="en-GB" sz="1800" b="1" dirty="0"/>
              <a:t>Patients taking anticoagulants / with bleeding disorder</a:t>
            </a:r>
            <a:endParaRPr lang="en-GB" sz="1800" b="1" u="sng" dirty="0"/>
          </a:p>
          <a:p>
            <a:pPr>
              <a:buFont typeface="Wingdings" panose="05000000000000000000" pitchFamily="2" charset="2"/>
              <a:buChar char="Ø"/>
              <a:tabLst>
                <a:tab pos="450850" algn="l"/>
              </a:tabLst>
            </a:pPr>
            <a:r>
              <a:rPr lang="en-GB" sz="1800" u="sng" dirty="0"/>
              <a:t>individuals on stable anticoagulation therapy</a:t>
            </a:r>
            <a:r>
              <a:rPr lang="en-GB" sz="18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8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36</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764704"/>
            <a:ext cx="7416824" cy="4824536"/>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3441101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028000" cy="504056"/>
          </a:xfrm>
        </p:spPr>
        <p:txBody>
          <a:bodyPr>
            <a:noAutofit/>
          </a:bodyPr>
          <a:lstStyle/>
          <a:p>
            <a:pPr algn="ctr"/>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vaccines</a:t>
            </a:r>
          </a:p>
        </p:txBody>
      </p:sp>
      <p:sp>
        <p:nvSpPr>
          <p:cNvPr id="3" name="Content Placeholder 2"/>
          <p:cNvSpPr>
            <a:spLocks noGrp="1"/>
          </p:cNvSpPr>
          <p:nvPr>
            <p:ph idx="1"/>
          </p:nvPr>
        </p:nvSpPr>
        <p:spPr>
          <a:xfrm>
            <a:off x="251520" y="1268760"/>
            <a:ext cx="8280722" cy="4320479"/>
          </a:xfrm>
        </p:spPr>
        <p:txBody>
          <a:bodyPr/>
          <a:lstStyle/>
          <a:p>
            <a:pPr>
              <a:buFont typeface="Wingdings" panose="05000000000000000000" pitchFamily="2" charset="2"/>
              <a:buChar char="Ø"/>
              <a:tabLst>
                <a:tab pos="450850" algn="l"/>
              </a:tabLst>
            </a:pPr>
            <a:r>
              <a:rPr lang="en-GB" sz="2000" dirty="0"/>
              <a:t>no interval required between inactivated flu vaccines and any other vaccine</a:t>
            </a:r>
          </a:p>
          <a:p>
            <a:pPr>
              <a:buFont typeface="Wingdings" panose="05000000000000000000" pitchFamily="2" charset="2"/>
              <a:buChar char="Ø"/>
              <a:tabLst>
                <a:tab pos="450850" algn="l"/>
              </a:tabLst>
            </a:pPr>
            <a:r>
              <a:rPr lang="en-GB" sz="2000" dirty="0"/>
              <a:t>if two or more intramuscular vaccines are given at the same time, they should be given in separate sites (preferably a separate limb) and leave at least 2.5 cms between administration sites</a:t>
            </a:r>
          </a:p>
          <a:p>
            <a:pPr>
              <a:buFont typeface="Wingdings" panose="05000000000000000000" pitchFamily="2" charset="2"/>
              <a:buChar char="Ø"/>
              <a:tabLst>
                <a:tab pos="450850" algn="l"/>
              </a:tabLst>
            </a:pPr>
            <a:r>
              <a:rPr lang="en-GB" sz="2000" dirty="0"/>
              <a:t>LAIV can also be given at the same time as other live or inactivated vaccines</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E51B1D24-AFEC-4300-B518-232EDE63C086}"/>
              </a:ext>
            </a:extLst>
          </p:cNvPr>
          <p:cNvSpPr txBox="1"/>
          <p:nvPr/>
        </p:nvSpPr>
        <p:spPr>
          <a:xfrm>
            <a:off x="6084168" y="5301208"/>
            <a:ext cx="1944216" cy="646331"/>
          </a:xfrm>
          <a:prstGeom prst="rect">
            <a:avLst/>
          </a:prstGeom>
          <a:noFill/>
        </p:spPr>
        <p:txBody>
          <a:bodyPr wrap="square" rtlCol="0">
            <a:spAutoFit/>
          </a:bodyPr>
          <a:lstStyle/>
          <a:p>
            <a:pPr>
              <a:tabLst>
                <a:tab pos="450850" algn="l"/>
              </a:tabLst>
            </a:pPr>
            <a:r>
              <a:rPr lang="en-GB">
                <a:hlinkClick r:id="rId3"/>
              </a:rPr>
              <a:t>See </a:t>
            </a:r>
            <a:r>
              <a:rPr lang="en-GB">
                <a:hlinkClick r:id="rId4"/>
              </a:rPr>
              <a:t>Green-Book-Chapter-4.</a:t>
            </a:r>
            <a:endParaRPr lang="en-GB" dirty="0"/>
          </a:p>
        </p:txBody>
      </p:sp>
      <p:pic>
        <p:nvPicPr>
          <p:cNvPr id="6" name="Picture 5">
            <a:extLst>
              <a:ext uri="{FF2B5EF4-FFF2-40B4-BE49-F238E27FC236}">
                <a16:creationId xmlns:a16="http://schemas.microsoft.com/office/drawing/2014/main" id="{887CADAA-B29E-4AF8-A9AB-BCE76A325023}"/>
              </a:ext>
            </a:extLst>
          </p:cNvPr>
          <p:cNvPicPr>
            <a:picLocks noChangeAspect="1"/>
          </p:cNvPicPr>
          <p:nvPr/>
        </p:nvPicPr>
        <p:blipFill>
          <a:blip r:embed="rId5"/>
          <a:stretch>
            <a:fillRect/>
          </a:stretch>
        </p:blipFill>
        <p:spPr>
          <a:xfrm>
            <a:off x="2555776" y="3709566"/>
            <a:ext cx="3528392" cy="1613594"/>
          </a:xfrm>
          <a:prstGeom prst="rect">
            <a:avLst/>
          </a:prstGeom>
        </p:spPr>
      </p:pic>
    </p:spTree>
    <p:extLst>
      <p:ext uri="{BB962C8B-B14F-4D97-AF65-F5344CB8AC3E}">
        <p14:creationId xmlns:p14="http://schemas.microsoft.com/office/powerpoint/2010/main" val="5808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a:latin typeface="Arial" charset="0"/>
                <a:ea typeface="ヒラギノ角ゴ Pro W3" charset="-128"/>
                <a:cs typeface="ヒラギノ角ゴ Pro W3" charset="-128"/>
              </a:rPr>
              <a:t>Fluenz Tetra</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suppressed by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2259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28000" cy="792088"/>
          </a:xfrm>
        </p:spPr>
        <p:txBody>
          <a:bodyPr>
            <a:normAutofit/>
          </a:bodyPr>
          <a:lstStyle/>
          <a:p>
            <a:r>
              <a:rPr lang="en-US" sz="3600" dirty="0">
                <a:solidFill>
                  <a:srgbClr val="00B0F0"/>
                </a:solidFill>
              </a:rPr>
              <a:t>Learning outcomes</a:t>
            </a:r>
          </a:p>
        </p:txBody>
      </p:sp>
      <p:sp>
        <p:nvSpPr>
          <p:cNvPr id="3" name="Content Placeholder 2"/>
          <p:cNvSpPr>
            <a:spLocks noGrp="1"/>
          </p:cNvSpPr>
          <p:nvPr>
            <p:ph idx="1"/>
          </p:nvPr>
        </p:nvSpPr>
        <p:spPr>
          <a:xfrm>
            <a:off x="611560" y="1340768"/>
            <a:ext cx="7632848" cy="4176464"/>
          </a:xfrm>
        </p:spPr>
        <p:txBody>
          <a:bodyPr/>
          <a:lstStyle/>
          <a:p>
            <a:pPr>
              <a:lnSpc>
                <a:spcPct val="90000"/>
              </a:lnSpc>
            </a:pPr>
            <a:r>
              <a:rPr lang="en-GB" sz="1800" b="1" dirty="0">
                <a:latin typeface="Arial" charset="0"/>
                <a:ea typeface="ヒラギノ角ゴ Pro W3" charset="-128"/>
                <a:cs typeface="ヒラギノ角ゴ Pro W3" charset="-128"/>
              </a:rPr>
              <a:t>The purpose of this training resource is to:</a:t>
            </a:r>
          </a:p>
          <a:p>
            <a:pPr>
              <a:lnSpc>
                <a:spcPct val="90000"/>
              </a:lnSpc>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develop the knowledge base of healthcare practitioners regarding the 2023/24 flu vaccination programme for children</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promote high uptake of flu vaccination in children through increasing the knowledge of those involved in delivering the vaccination programme</a:t>
            </a:r>
          </a:p>
          <a:p>
            <a:pPr>
              <a:lnSpc>
                <a:spcPct val="90000"/>
              </a:lnSpc>
              <a:spcBef>
                <a:spcPct val="0"/>
              </a:spcBef>
              <a:buFont typeface="Arial"/>
              <a:buChar char="•"/>
            </a:pPr>
            <a:endParaRPr lang="en-GB" sz="18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1800" dirty="0">
                <a:latin typeface="Arial" charset="0"/>
                <a:ea typeface="ヒラギノ角ゴ Pro W3" charset="-128"/>
                <a:cs typeface="ヒラギノ角ゴ Pro W3" charset="-128"/>
              </a:rPr>
              <a:t>provide information on the administration of the live attenuated intranasal influenza vaccine</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4</a:t>
            </a:fld>
            <a:endParaRPr lang="en-US" dirty="0"/>
          </a:p>
        </p:txBody>
      </p:sp>
    </p:spTree>
    <p:extLst>
      <p:ext uri="{BB962C8B-B14F-4D97-AF65-F5344CB8AC3E}">
        <p14:creationId xmlns:p14="http://schemas.microsoft.com/office/powerpoint/2010/main" val="4142784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84784"/>
            <a:ext cx="8062664" cy="4188297"/>
          </a:xfrm>
        </p:spPr>
        <p:txBody>
          <a:bodyPr/>
          <a:lstStyle/>
          <a:p>
            <a:pPr marL="0" indent="15875">
              <a:spcBef>
                <a:spcPts val="600"/>
              </a:spcBef>
            </a:pPr>
            <a:r>
              <a:rPr lang="en-GB" sz="2000" b="1" dirty="0"/>
              <a:t>There are very few individuals who cannot receive any flu vaccines. </a:t>
            </a:r>
          </a:p>
          <a:p>
            <a:pPr marL="0" indent="15875">
              <a:spcBef>
                <a:spcPts val="600"/>
              </a:spcBef>
            </a:pPr>
            <a:r>
              <a:rPr lang="en-GB" sz="2000" dirty="0"/>
              <a:t>None 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(except ovalbumin - see precautions)</a:t>
            </a:r>
          </a:p>
          <a:p>
            <a:pPr marL="0" indent="0">
              <a:spcBef>
                <a:spcPts val="600"/>
              </a:spcBef>
            </a:pPr>
            <a:endParaRPr lang="en-GB" sz="2000" b="1" dirty="0">
              <a:latin typeface="Arial" charset="0"/>
              <a:ea typeface="ヒラギノ角ゴ Pro W3" charset="-128"/>
              <a:cs typeface="ヒラギノ角ゴ Pro W3" charset="-128"/>
            </a:endParaRPr>
          </a:p>
          <a:p>
            <a:pPr marL="0" indent="0">
              <a:spcBef>
                <a:spcPts val="600"/>
              </a:spcBef>
            </a:pPr>
            <a:r>
              <a:rPr lang="en-GB" sz="2000" b="1" dirty="0">
                <a:latin typeface="Arial" charset="0"/>
                <a:ea typeface="ヒラギノ角ゴ Pro W3" charset="-128"/>
                <a:cs typeface="ヒラギノ角ゴ Pro W3" charset="-128"/>
              </a:rPr>
              <a:t>Note: Always refer to </a:t>
            </a:r>
            <a:r>
              <a:rPr lang="en-GB" sz="2000" b="1" dirty="0">
                <a:latin typeface="Arial" charset="0"/>
                <a:ea typeface="ヒラギノ角ゴ Pro W3" charset="-128"/>
                <a:cs typeface="ヒラギノ角ゴ Pro W3" charset="-128"/>
                <a:hlinkClick r:id="rId3"/>
              </a:rPr>
              <a:t>SPC</a:t>
            </a:r>
            <a:r>
              <a:rPr lang="en-GB" sz="20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2955861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lnSpc>
                <a:spcPct val="90000"/>
              </a:lnSpc>
              <a:spcBef>
                <a:spcPct val="0"/>
              </a:spcBef>
            </a:pPr>
            <a:r>
              <a:rPr lang="en-GB" sz="1800" b="1" dirty="0">
                <a:latin typeface="Arial" charset="0"/>
                <a:ea typeface="ヒラギノ角ゴ Pro W3" charset="-128"/>
                <a:cs typeface="ヒラギノ角ゴ Pro W3" charset="-128"/>
              </a:rPr>
              <a:t>Acutely unwell:</a:t>
            </a:r>
          </a:p>
          <a:p>
            <a:pPr>
              <a:lnSpc>
                <a:spcPct val="90000"/>
              </a:lnSpc>
              <a:spcBef>
                <a:spcPct val="0"/>
              </a:spcBef>
              <a:buFont typeface="Arial" panose="020B0604020202020204" pitchFamily="34" charset="0"/>
              <a:buChar char="•"/>
            </a:pPr>
            <a:r>
              <a:rPr lang="en-GB" sz="1800" dirty="0">
                <a:latin typeface="Arial" charset="0"/>
              </a:rPr>
              <a:t>defer flu vaccine until recovered</a:t>
            </a:r>
          </a:p>
          <a:p>
            <a:pPr marL="0" indent="0">
              <a:lnSpc>
                <a:spcPct val="90000"/>
              </a:lnSpc>
              <a:spcBef>
                <a:spcPct val="0"/>
              </a:spcBef>
            </a:pPr>
            <a:endParaRPr lang="en-GB" sz="1800" dirty="0">
              <a:latin typeface="Arial" charset="0"/>
            </a:endParaRPr>
          </a:p>
          <a:p>
            <a:pPr>
              <a:lnSpc>
                <a:spcPct val="90000"/>
              </a:lnSpc>
              <a:spcBef>
                <a:spcPct val="0"/>
              </a:spcBef>
            </a:pPr>
            <a:r>
              <a:rPr lang="en-GB" sz="1800" b="1" dirty="0">
                <a:latin typeface="Arial" charset="0"/>
                <a:ea typeface="ヒラギノ角ゴ Pro W3" charset="-128"/>
                <a:cs typeface="ヒラギノ角ゴ Pro W3" charset="-128"/>
              </a:rPr>
              <a:t>Heavy nasal congestion:</a:t>
            </a:r>
          </a:p>
          <a:p>
            <a:pPr marL="321750" lvl="1">
              <a:lnSpc>
                <a:spcPct val="90000"/>
              </a:lnSpc>
              <a:spcBef>
                <a:spcPct val="0"/>
              </a:spcBef>
              <a:buSzPct val="60000"/>
            </a:pPr>
            <a:r>
              <a:rPr lang="en-GB" sz="1800" dirty="0">
                <a:latin typeface="Arial" charset="0"/>
              </a:rPr>
              <a:t>defer LAIV until resolved or, if the child is in a risk group, consider inactivated flu vaccine (</a:t>
            </a:r>
            <a:r>
              <a:rPr lang="en-GB" sz="1800" dirty="0" err="1">
                <a:latin typeface="Arial" charset="0"/>
              </a:rPr>
              <a:t>QIVc</a:t>
            </a:r>
            <a:r>
              <a:rPr lang="en-GB" sz="1800" dirty="0">
                <a:latin typeface="Arial" charset="0"/>
              </a:rPr>
              <a:t>) to provide protection without delay</a:t>
            </a:r>
          </a:p>
          <a:p>
            <a:pPr marL="321750" lvl="1">
              <a:lnSpc>
                <a:spcPct val="90000"/>
              </a:lnSpc>
              <a:spcBef>
                <a:spcPct val="0"/>
              </a:spcBef>
              <a:buSzPct val="60000"/>
            </a:pPr>
            <a:endParaRPr lang="en-GB" sz="1800" dirty="0">
              <a:latin typeface="Arial" charset="0"/>
            </a:endParaRPr>
          </a:p>
          <a:p>
            <a:pPr marL="36000" lvl="1" indent="0">
              <a:lnSpc>
                <a:spcPct val="90000"/>
              </a:lnSpc>
              <a:spcBef>
                <a:spcPct val="0"/>
              </a:spcBef>
              <a:buSzPct val="60000"/>
              <a:buNone/>
            </a:pPr>
            <a:r>
              <a:rPr lang="en-GB" sz="1800" b="1" dirty="0">
                <a:latin typeface="Arial" charset="0"/>
              </a:rPr>
              <a:t>Cochlear implants:</a:t>
            </a:r>
          </a:p>
          <a:p>
            <a:pPr marL="321750" lvl="1">
              <a:lnSpc>
                <a:spcPct val="90000"/>
              </a:lnSpc>
              <a:spcBef>
                <a:spcPct val="0"/>
              </a:spcBef>
              <a:buSzPct val="60000"/>
            </a:pPr>
            <a:r>
              <a:rPr lang="en-GB" sz="1800" dirty="0">
                <a:latin typeface="Arial" charset="0"/>
              </a:rPr>
              <a:t>c</a:t>
            </a:r>
            <a:r>
              <a:rPr lang="en-GB" sz="1800" dirty="0"/>
              <a:t>hildren with cochlear implants can be given LAIV safely, although          ideally not in the week prior to implant surgery or for 2 weeks afterwards, or if there is evidence of on-going cerebrospinal fluid (CSF) leak</a:t>
            </a:r>
            <a:endParaRPr lang="en-GB" sz="1800" dirty="0">
              <a:latin typeface="Arial" charset="0"/>
            </a:endParaRPr>
          </a:p>
          <a:p>
            <a:pPr marL="321750" lvl="1">
              <a:lnSpc>
                <a:spcPct val="90000"/>
              </a:lnSpc>
              <a:spcBef>
                <a:spcPct val="0"/>
              </a:spcBef>
              <a:buSzPct val="60000"/>
            </a:pPr>
            <a:endParaRPr lang="en-GB" sz="1800" b="1" dirty="0">
              <a:latin typeface="Arial" charset="0"/>
              <a:ea typeface="ヒラギノ角ゴ Pro W3" charset="-128"/>
              <a:cs typeface="ヒラギノ角ゴ Pro W3" charset="-128"/>
            </a:endParaRPr>
          </a:p>
          <a:p>
            <a:pPr>
              <a:lnSpc>
                <a:spcPct val="90000"/>
              </a:lnSpc>
              <a:spcBef>
                <a:spcPct val="0"/>
              </a:spcBef>
            </a:pPr>
            <a:r>
              <a:rPr lang="en-GB" sz="1800" b="1" dirty="0">
                <a:latin typeface="Arial" charset="0"/>
                <a:ea typeface="ヒラギノ角ゴ Pro W3" charset="-128"/>
                <a:cs typeface="ヒラギノ角ゴ Pro W3" charset="-128"/>
              </a:rPr>
              <a:t>Use with antiviral agents against influenza</a:t>
            </a:r>
            <a:r>
              <a:rPr lang="en-GB" sz="1800" dirty="0">
                <a:latin typeface="Arial" charset="0"/>
                <a:ea typeface="ヒラギノ角ゴ Pro W3" charset="-128"/>
                <a:cs typeface="ヒラギノ角ゴ Pro W3" charset="-128"/>
              </a:rPr>
              <a:t>:</a:t>
            </a: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0" indent="0">
              <a:lnSpc>
                <a:spcPct val="90000"/>
              </a:lnSpc>
              <a:spcBef>
                <a:spcPct val="0"/>
              </a:spcBef>
            </a:pPr>
            <a:endParaRPr lang="en-GB" sz="18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41</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lgn="ctr">
              <a:spcBef>
                <a:spcPts val="600"/>
              </a:spcBef>
              <a:spcAft>
                <a:spcPts val="600"/>
              </a:spcAft>
            </a:pPr>
            <a:r>
              <a:rPr lang="en-GB" sz="36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2706014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495544" cy="576064"/>
          </a:xfrm>
        </p:spPr>
        <p:txBody>
          <a:bodyPr>
            <a:noAutofit/>
          </a:bodyPr>
          <a:lstStyle/>
          <a:p>
            <a:pPr algn="ctr"/>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980728"/>
            <a:ext cx="8100008" cy="4535909"/>
          </a:xfrm>
        </p:spPr>
        <p:txBody>
          <a:bodyPr/>
          <a:lstStyle/>
          <a:p>
            <a:pPr marL="0" indent="0"/>
            <a:r>
              <a:rPr lang="en-GB" sz="1600" b="1" dirty="0"/>
              <a:t>The Joint Committee on Vaccination and Immunisation (JCVI) advise: </a:t>
            </a:r>
          </a:p>
          <a:p>
            <a:pPr marL="285750" indent="-285750">
              <a:buFont typeface="Wingdings" panose="05000000000000000000" pitchFamily="2" charset="2"/>
              <a:buChar char="Ø"/>
            </a:pPr>
            <a:r>
              <a:rPr lang="en-GB" sz="1600" dirty="0"/>
              <a:t>children with asthma on </a:t>
            </a:r>
            <a:r>
              <a:rPr lang="en-GB" sz="1600" u="sng" dirty="0"/>
              <a:t>inhaled</a:t>
            </a:r>
            <a:r>
              <a:rPr lang="en-GB" sz="1600" dirty="0"/>
              <a:t> corticosteroids may safely be given LAIV irrespective of the dose prescribed</a:t>
            </a:r>
          </a:p>
          <a:p>
            <a:pPr marL="0" indent="0"/>
            <a:endParaRPr lang="en-GB" sz="1600" b="1" dirty="0"/>
          </a:p>
          <a:p>
            <a:pPr marL="285750" indent="-285750">
              <a:buFont typeface="Wingdings" panose="05000000000000000000" pitchFamily="2" charset="2"/>
              <a:buChar char="Ø"/>
            </a:pPr>
            <a:r>
              <a:rPr lang="en-GB" sz="1600" dirty="0"/>
              <a:t>LAIV is </a:t>
            </a:r>
            <a:r>
              <a:rPr lang="en-GB" sz="1600" b="1" dirty="0"/>
              <a:t>not recommended </a:t>
            </a:r>
            <a:r>
              <a:rPr lang="en-GB" sz="1600" dirty="0"/>
              <a:t>for children and adolescents </a:t>
            </a:r>
            <a:r>
              <a:rPr lang="en-GB" sz="1600" u="sng" dirty="0"/>
              <a:t>currently experiencing an acute exacerbation of symptoms </a:t>
            </a:r>
            <a:r>
              <a:rPr lang="en-GB" sz="16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600" dirty="0"/>
              <a:t>such children should be offered a suitable inactivated influenza vaccine (</a:t>
            </a:r>
            <a:r>
              <a:rPr lang="en-GB" sz="1600" dirty="0" err="1"/>
              <a:t>QIVc</a:t>
            </a:r>
            <a:r>
              <a:rPr lang="en-GB" sz="1600" dirty="0"/>
              <a:t>) to avoid a delay in protection</a:t>
            </a:r>
          </a:p>
          <a:p>
            <a:pPr marL="0" indent="0"/>
            <a:endParaRPr lang="en-GB" sz="1600" dirty="0"/>
          </a:p>
          <a:p>
            <a:pPr>
              <a:buFont typeface="Wingdings" panose="05000000000000000000" pitchFamily="2" charset="2"/>
              <a:buChar char="Ø"/>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285750" indent="-285750">
              <a:buFont typeface="Wingdings" panose="05000000000000000000" pitchFamily="2" charset="2"/>
              <a:buChar char="Ø"/>
            </a:pPr>
            <a:r>
              <a:rPr lang="en-GB" sz="160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solidFill>
                  <a:srgbClr val="00B0F0"/>
                </a:solidFill>
              </a:rPr>
              <a:t>Egg allergy – children</a:t>
            </a:r>
          </a:p>
        </p:txBody>
      </p:sp>
      <p:sp>
        <p:nvSpPr>
          <p:cNvPr id="3" name="Content Placeholder 2"/>
          <p:cNvSpPr>
            <a:spLocks noGrp="1"/>
          </p:cNvSpPr>
          <p:nvPr>
            <p:ph idx="1"/>
          </p:nvPr>
        </p:nvSpPr>
        <p:spPr>
          <a:xfrm>
            <a:off x="611560" y="1173985"/>
            <a:ext cx="7704856" cy="4775295"/>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a:t>
            </a:r>
            <a:r>
              <a:rPr lang="en-US" sz="1800" dirty="0" err="1"/>
              <a:t>Flucelvax</a:t>
            </a:r>
            <a:r>
              <a:rPr lang="en-US" sz="1800" dirty="0"/>
              <a:t> Tetra) in any setting (including primary care and schools)</a:t>
            </a:r>
          </a:p>
          <a:p>
            <a:pPr>
              <a:buFont typeface="Arial" panose="020B0604020202020204" pitchFamily="34" charset="0"/>
              <a:buChar char="•"/>
            </a:pPr>
            <a:endParaRPr lang="en-US" sz="1800" dirty="0"/>
          </a:p>
          <a:p>
            <a:endParaRPr lang="en-GB" sz="1600" dirty="0"/>
          </a:p>
        </p:txBody>
      </p:sp>
      <p:pic>
        <p:nvPicPr>
          <p:cNvPr id="4" name="Picture 3">
            <a:extLst>
              <a:ext uri="{FF2B5EF4-FFF2-40B4-BE49-F238E27FC236}">
                <a16:creationId xmlns:a16="http://schemas.microsoft.com/office/drawing/2014/main" id="{B11B7898-4570-449A-8B95-A566AC75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225" y="3637411"/>
            <a:ext cx="2310408" cy="2064297"/>
          </a:xfrm>
          <a:prstGeom prst="rect">
            <a:avLst/>
          </a:prstGeom>
        </p:spPr>
      </p:pic>
      <p:pic>
        <p:nvPicPr>
          <p:cNvPr id="5" name="Picture 4">
            <a:extLst>
              <a:ext uri="{FF2B5EF4-FFF2-40B4-BE49-F238E27FC236}">
                <a16:creationId xmlns:a16="http://schemas.microsoft.com/office/drawing/2014/main" id="{9D715A48-FF21-48F8-A803-2BB4C56A1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788" y="4183391"/>
            <a:ext cx="1993230" cy="1500624"/>
          </a:xfrm>
          <a:prstGeom prst="rect">
            <a:avLst/>
          </a:prstGeom>
        </p:spPr>
      </p:pic>
    </p:spTree>
    <p:extLst>
      <p:ext uri="{BB962C8B-B14F-4D97-AF65-F5344CB8AC3E}">
        <p14:creationId xmlns:p14="http://schemas.microsoft.com/office/powerpoint/2010/main" val="64085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444-44EC-4E4E-9668-4408E455AB24}"/>
              </a:ext>
            </a:extLst>
          </p:cNvPr>
          <p:cNvSpPr>
            <a:spLocks noGrp="1"/>
          </p:cNvSpPr>
          <p:nvPr>
            <p:ph type="title"/>
          </p:nvPr>
        </p:nvSpPr>
        <p:spPr>
          <a:xfrm>
            <a:off x="685800" y="188640"/>
            <a:ext cx="8077200" cy="792088"/>
          </a:xfrm>
        </p:spPr>
        <p:txBody>
          <a:bodyPr/>
          <a:lstStyle/>
          <a:p>
            <a:r>
              <a:rPr lang="en-GB" dirty="0">
                <a:solidFill>
                  <a:srgbClr val="00B0F0"/>
                </a:solidFill>
              </a:rPr>
              <a:t>Porcine gelatine</a:t>
            </a:r>
          </a:p>
        </p:txBody>
      </p:sp>
      <p:sp>
        <p:nvSpPr>
          <p:cNvPr id="3" name="Content Placeholder 2">
            <a:extLst>
              <a:ext uri="{FF2B5EF4-FFF2-40B4-BE49-F238E27FC236}">
                <a16:creationId xmlns:a16="http://schemas.microsoft.com/office/drawing/2014/main" id="{EE8978AF-D686-432D-AFB6-DCA824C67E8D}"/>
              </a:ext>
            </a:extLst>
          </p:cNvPr>
          <p:cNvSpPr>
            <a:spLocks noGrp="1"/>
          </p:cNvSpPr>
          <p:nvPr>
            <p:ph idx="1"/>
          </p:nvPr>
        </p:nvSpPr>
        <p:spPr>
          <a:xfrm>
            <a:off x="685800" y="980728"/>
            <a:ext cx="8077200" cy="4581872"/>
          </a:xfrm>
        </p:spPr>
        <p:txBody>
          <a:bodyPr/>
          <a:lstStyle/>
          <a:p>
            <a:pPr>
              <a:lnSpc>
                <a:spcPct val="110000"/>
              </a:lnSpc>
              <a:buFont typeface="Arial" panose="020B0604020202020204" pitchFamily="34" charset="0"/>
              <a:buChar char="•"/>
            </a:pPr>
            <a:r>
              <a:rPr lang="en-GB" sz="2000" dirty="0"/>
              <a:t>the LAIV contains a highly purified form of gelatine derived from pigs</a:t>
            </a:r>
          </a:p>
          <a:p>
            <a:pPr>
              <a:lnSpc>
                <a:spcPct val="110000"/>
              </a:lnSpc>
              <a:buFont typeface="Arial" panose="020B0604020202020204" pitchFamily="34" charset="0"/>
              <a:buChar char="•"/>
            </a:pPr>
            <a:r>
              <a:rPr lang="en-GB" sz="2000" dirty="0"/>
              <a:t>gelatine is used in LAIV as a stabiliser - it protects the live viruses from the effects of temperature</a:t>
            </a:r>
          </a:p>
          <a:p>
            <a:pPr>
              <a:lnSpc>
                <a:spcPct val="110000"/>
              </a:lnSpc>
              <a:buFont typeface="Arial" panose="020B0604020202020204" pitchFamily="34" charset="0"/>
              <a:buChar char="•"/>
            </a:pPr>
            <a:r>
              <a:rPr lang="en-GB" sz="2000" dirty="0"/>
              <a:t>gelatine is commonly used in a range of pharmaceutical products, including many capsules and some vaccines</a:t>
            </a:r>
          </a:p>
          <a:p>
            <a:pPr>
              <a:lnSpc>
                <a:spcPct val="110000"/>
              </a:lnSpc>
              <a:buFont typeface="Arial" panose="020B0604020202020204" pitchFamily="34" charset="0"/>
              <a:buChar char="•"/>
            </a:pPr>
            <a:r>
              <a:rPr lang="en-GB" sz="2000" dirty="0"/>
              <a:t>there is no other live attenuated flu vaccine available that does not contain porcine gelatine. The manufacturer of LAIV (</a:t>
            </a:r>
            <a:r>
              <a:rPr lang="en-GB" sz="2000" dirty="0" err="1"/>
              <a:t>Fluenz</a:t>
            </a:r>
            <a:r>
              <a:rPr lang="en-GB" sz="2000" dirty="0"/>
              <a:t> Tetra) tested 40 potential stabilisers – gelatine was chosen because without it, stability was significantly reduced  </a:t>
            </a:r>
          </a:p>
          <a:p>
            <a:pPr>
              <a:lnSpc>
                <a:spcPct val="110000"/>
              </a:lnSpc>
              <a:buFont typeface="Arial" panose="020B0604020202020204" pitchFamily="34" charset="0"/>
              <a:buChar char="•"/>
            </a:pPr>
            <a:r>
              <a:rPr lang="en-GB" sz="2000" dirty="0"/>
              <a:t>for eligible children whose parents refuse LAIV due to the porcine gelatine content, the injectable </a:t>
            </a:r>
            <a:r>
              <a:rPr lang="en-US" sz="2000" dirty="0" err="1"/>
              <a:t>QIVc</a:t>
            </a:r>
            <a:r>
              <a:rPr lang="en-US" sz="2000" dirty="0"/>
              <a:t> (</a:t>
            </a:r>
            <a:r>
              <a:rPr lang="en-US" sz="2000" dirty="0" err="1"/>
              <a:t>Flucelvax</a:t>
            </a:r>
            <a:r>
              <a:rPr lang="en-US" sz="2000" dirty="0"/>
              <a:t> Tetra) </a:t>
            </a:r>
            <a:r>
              <a:rPr lang="en-GB" sz="2000" dirty="0">
                <a:latin typeface="Arial" panose="020B0604020202020204" pitchFamily="34" charset="0"/>
                <a:ea typeface="Times New Roman" panose="02020603050405020304" pitchFamily="18" charset="0"/>
                <a:cs typeface="Times New Roman" panose="02020603050405020304" pitchFamily="18" charset="0"/>
              </a:rPr>
              <a:t>can be offered</a:t>
            </a:r>
            <a:endParaRPr lang="en-GB" sz="2000" dirty="0"/>
          </a:p>
          <a:p>
            <a:endParaRPr lang="en-GB" dirty="0"/>
          </a:p>
        </p:txBody>
      </p:sp>
    </p:spTree>
    <p:extLst>
      <p:ext uri="{BB962C8B-B14F-4D97-AF65-F5344CB8AC3E}">
        <p14:creationId xmlns:p14="http://schemas.microsoft.com/office/powerpoint/2010/main" val="4148299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124744"/>
            <a:ext cx="8422704" cy="4188718"/>
          </a:xfrm>
        </p:spPr>
        <p:txBody>
          <a:bodyPr/>
          <a:lstStyle/>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lnSpc>
                <a:spcPct val="90000"/>
              </a:lnSpc>
              <a:spcBef>
                <a:spcPct val="0"/>
              </a:spcBef>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t>extensive use of LAIV in the UK (over 10 million doses) – no reports of illness among immunocompromised patients inadvertently exposed to vaccinated children</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however, where close contact with </a:t>
            </a:r>
            <a:r>
              <a:rPr lang="en-GB" sz="1800" b="1" dirty="0">
                <a:ea typeface="ヒラギノ角ゴ Pro W3" charset="-128"/>
                <a:cs typeface="ヒラギノ角ゴ Pro W3" charset="-128"/>
              </a:rPr>
              <a:t>severely immunocompromised patients </a:t>
            </a:r>
            <a:r>
              <a:rPr lang="en-GB" sz="180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buFont typeface="Wingdings" panose="05000000000000000000" pitchFamily="2" charset="2"/>
              <a:buChar char="Ø"/>
            </a:pPr>
            <a:r>
              <a:rPr lang="en-GB" sz="1800" dirty="0"/>
              <a:t>no reports of transmission of vaccine virus in healthcare settings</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as a precaution, however, </a:t>
            </a:r>
            <a:r>
              <a:rPr lang="en-GB" sz="18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179512" y="404664"/>
            <a:ext cx="8638728" cy="72008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5692789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pPr algn="ctr"/>
            <a:r>
              <a:rPr lang="en-US" sz="3200" dirty="0">
                <a:solidFill>
                  <a:srgbClr val="00B0F0"/>
                </a:solidFill>
              </a:rPr>
              <a:t>Inadvertent administration of LAIV</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marL="0" indent="0"/>
            <a:endParaRPr lang="en-US" sz="2000" dirty="0"/>
          </a:p>
          <a:p>
            <a:pPr>
              <a:buFont typeface="Arial" panose="020B0604020202020204" pitchFamily="34" charset="0"/>
              <a:buChar char="•"/>
            </a:pPr>
            <a:r>
              <a:rPr lang="en-US" sz="2000" dirty="0"/>
              <a:t>if patient is severely immunocompromised, antiviral prophylaxis should be considered</a:t>
            </a:r>
          </a:p>
          <a:p>
            <a:pPr marL="0" indent="0"/>
            <a:endParaRPr lang="en-US" sz="2000" dirty="0"/>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marL="0" indent="0"/>
            <a:endParaRPr lang="en-US" sz="2000" dirty="0"/>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46</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pPr algn="ctr"/>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48</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rgbClr val="00B0F0"/>
                </a:solidFill>
                <a:ea typeface="ヒラギノ角ゴ Pro W3" charset="-128"/>
                <a:cs typeface="ヒラギノ角ゴ Pro W3" charset="-128"/>
              </a:rPr>
            </a:br>
            <a:br>
              <a:rPr lang="en-GB" dirty="0">
                <a:solidFill>
                  <a:srgbClr val="00B0F0"/>
                </a:solidFill>
                <a:ea typeface="ヒラギノ角ゴ Pro W3" charset="-128"/>
                <a:cs typeface="ヒラギノ角ゴ Pro W3" charset="-128"/>
              </a:rPr>
            </a:br>
            <a:endParaRPr lang="en-GB" dirty="0">
              <a:solidFill>
                <a:srgbClr val="00B0F0"/>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16" y="1196752"/>
            <a:ext cx="2493521" cy="13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39552" y="1196752"/>
            <a:ext cx="5040560" cy="4308872"/>
          </a:xfrm>
          <a:prstGeom prst="rect">
            <a:avLst/>
          </a:prstGeom>
          <a:noFill/>
        </p:spPr>
        <p:txBody>
          <a:bodyPr wrap="square" rtlCol="0">
            <a:spAutoFit/>
          </a:bodyPr>
          <a:lstStyle/>
          <a:p>
            <a:pPr marL="36000" indent="0"/>
            <a:r>
              <a:rPr lang="en-GB" sz="1600" dirty="0">
                <a:solidFill>
                  <a:schemeClr val="bg2"/>
                </a:solidFill>
              </a:rPr>
              <a:t>Suspected adverse reactions or suspected side effects following flu vaccination should be reported to the Medicines and Healthcare Products Regulatory Agency (MHRA) </a:t>
            </a:r>
            <a:r>
              <a:rPr lang="en-GB" sz="1600" dirty="0">
                <a:hlinkClick r:id="rId4"/>
              </a:rPr>
              <a:t>Yellow Card | Making medicines and medical devices safer (mhra.gov.uk) </a:t>
            </a:r>
            <a:r>
              <a:rPr lang="en-GB" sz="1600" dirty="0">
                <a:solidFill>
                  <a:schemeClr val="bg2"/>
                </a:solidFill>
              </a:rPr>
              <a:t>or the Yellow Card app.</a:t>
            </a:r>
          </a:p>
          <a:p>
            <a:pPr marL="36000" indent="0"/>
            <a:endParaRPr lang="en-GB" sz="1600" dirty="0">
              <a:solidFill>
                <a:schemeClr val="bg2"/>
              </a:solidFill>
            </a:endParaRPr>
          </a:p>
          <a:p>
            <a:pPr marL="36000" indent="0"/>
            <a:r>
              <a:rPr lang="en-GB" altLang="en-US" sz="16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600" dirty="0">
              <a:solidFill>
                <a:schemeClr val="bg2"/>
              </a:solidFill>
              <a:ea typeface="Source Sans Pro"/>
            </a:endParaRPr>
          </a:p>
          <a:p>
            <a:pPr marL="36000"/>
            <a:r>
              <a:rPr lang="en-GB" sz="1600" dirty="0">
                <a:solidFill>
                  <a:schemeClr val="bg2"/>
                </a:solidFill>
              </a:rPr>
              <a:t>The inactivated quadrivalent flu vaccines (</a:t>
            </a:r>
            <a:r>
              <a:rPr lang="en-GB" sz="1600" dirty="0" err="1">
                <a:solidFill>
                  <a:schemeClr val="bg2"/>
                </a:solidFill>
              </a:rPr>
              <a:t>QIVc</a:t>
            </a:r>
            <a:r>
              <a:rPr lang="en-GB" sz="1600" dirty="0">
                <a:solidFill>
                  <a:schemeClr val="bg2"/>
                </a:solidFill>
              </a:rPr>
              <a:t> and </a:t>
            </a:r>
            <a:r>
              <a:rPr lang="en-GB" sz="1600" dirty="0" err="1">
                <a:solidFill>
                  <a:schemeClr val="bg2"/>
                </a:solidFill>
              </a:rPr>
              <a:t>aQIV</a:t>
            </a:r>
            <a:r>
              <a:rPr lang="en-GB" sz="1600" dirty="0">
                <a:solidFill>
                  <a:schemeClr val="bg2"/>
                </a:solidFill>
              </a:rPr>
              <a:t>) carry a black triangle symbol (▼) (as do all vaccines during the earlier stages of their introduction). This is to encourage reporting of </a:t>
            </a:r>
            <a:r>
              <a:rPr lang="en-GB" sz="1600" u="sng" dirty="0">
                <a:solidFill>
                  <a:schemeClr val="bg2"/>
                </a:solidFill>
              </a:rPr>
              <a:t>all</a:t>
            </a:r>
            <a:r>
              <a:rPr lang="en-GB" sz="1600" dirty="0">
                <a:solidFill>
                  <a:schemeClr val="bg2"/>
                </a:solidFill>
              </a:rPr>
              <a:t> suspected adverse reactions.</a:t>
            </a:r>
            <a:endParaRPr lang="en-GB" sz="16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2023/24</a:t>
            </a:r>
          </a:p>
        </p:txBody>
      </p:sp>
    </p:spTree>
    <p:extLst>
      <p:ext uri="{BB962C8B-B14F-4D97-AF65-F5344CB8AC3E}">
        <p14:creationId xmlns:p14="http://schemas.microsoft.com/office/powerpoint/2010/main" val="39772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r>
              <a:rPr lang="en-GB" altLang="en-US" sz="3600" dirty="0">
                <a:solidFill>
                  <a:srgbClr val="00B0F0"/>
                </a:solidFill>
                <a:latin typeface="+mn-lt"/>
              </a:rPr>
              <a:t>Influenza</a:t>
            </a: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115888"/>
            <a:ext cx="8077200" cy="1143000"/>
          </a:xfrm>
        </p:spPr>
        <p:txBody>
          <a:bodyPr/>
          <a:lstStyle/>
          <a:p>
            <a:pPr algn="ctr" eaLnBrk="1" hangingPunct="1"/>
            <a:r>
              <a:rPr lang="en-GB" altLang="en-US" sz="3200" dirty="0">
                <a:solidFill>
                  <a:srgbClr val="00B0F0"/>
                </a:solidFill>
              </a:rPr>
              <a:t>2023/24 programme</a:t>
            </a:r>
            <a:endParaRPr lang="en-US" altLang="en-US" sz="3200" dirty="0">
              <a:solidFill>
                <a:srgbClr val="00B0F0"/>
              </a:solidFill>
            </a:endParaRPr>
          </a:p>
        </p:txBody>
      </p:sp>
      <p:sp>
        <p:nvSpPr>
          <p:cNvPr id="44035" name="Content Placeholder 2"/>
          <p:cNvSpPr>
            <a:spLocks noGrp="1"/>
          </p:cNvSpPr>
          <p:nvPr>
            <p:ph idx="1"/>
          </p:nvPr>
        </p:nvSpPr>
        <p:spPr>
          <a:xfrm>
            <a:off x="395536" y="1196752"/>
            <a:ext cx="8294688" cy="4896544"/>
          </a:xfrm>
        </p:spPr>
        <p:txBody>
          <a:bodyPr/>
          <a:lstStyle/>
          <a:p>
            <a:pPr eaLnBrk="1" hangingPunct="1">
              <a:lnSpc>
                <a:spcPct val="150000"/>
              </a:lnSpc>
              <a:buFont typeface="Wingdings" panose="05000000000000000000" pitchFamily="2" charset="2"/>
              <a:buChar char="§"/>
            </a:pPr>
            <a:r>
              <a:rPr lang="en-GB" altLang="en-US" sz="2000" dirty="0"/>
              <a:t>the official launch date will be 18</a:t>
            </a:r>
            <a:r>
              <a:rPr lang="en-GB" altLang="en-US" sz="2000" baseline="30000" dirty="0"/>
              <a:t>th</a:t>
            </a:r>
            <a:r>
              <a:rPr lang="en-GB" altLang="en-US" sz="2000" dirty="0"/>
              <a:t> September 2023</a:t>
            </a:r>
          </a:p>
          <a:p>
            <a:pPr eaLnBrk="1" hangingPunct="1">
              <a:lnSpc>
                <a:spcPct val="150000"/>
              </a:lnSpc>
              <a:buFont typeface="Wingdings" panose="05000000000000000000" pitchFamily="2" charset="2"/>
              <a:buChar char="§"/>
            </a:pPr>
            <a:r>
              <a:rPr lang="en-GB" altLang="en-US" sz="2000" dirty="0"/>
              <a:t>nasal flu vaccine for children should be available to order by mid-September</a:t>
            </a:r>
          </a:p>
          <a:p>
            <a:pPr eaLnBrk="1" hangingPunct="1">
              <a:lnSpc>
                <a:spcPct val="150000"/>
              </a:lnSpc>
              <a:buFont typeface="Wingdings" panose="05000000000000000000" pitchFamily="2" charset="2"/>
              <a:buChar char="§"/>
            </a:pPr>
            <a:r>
              <a:rPr lang="en-GB" altLang="en-US" sz="2000" dirty="0"/>
              <a:t>all General Practices can commence ordering vaccine stock from 11</a:t>
            </a:r>
            <a:r>
              <a:rPr lang="en-GB" altLang="en-US" sz="2000" baseline="30000" dirty="0"/>
              <a:t>th</a:t>
            </a:r>
            <a:r>
              <a:rPr lang="en-GB" altLang="en-US" sz="2000" dirty="0"/>
              <a:t> September 2023. It is advisable to order stock two weeks prior to any planned clinics</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extLst>
                    <a:ext uri="{A12FA001-AC4F-418D-AE19-62706E023703}">
                      <ahyp:hlinkClr xmlns:ahyp="http://schemas.microsoft.com/office/drawing/2018/hyperlinkcolor" val="tx"/>
                    </a:ext>
                  </a:extLst>
                </a:hlinkClick>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early September</a:t>
            </a:r>
            <a:r>
              <a:rPr lang="en-GB" altLang="en-US" sz="2800" dirty="0"/>
              <a:t>	</a:t>
            </a:r>
          </a:p>
        </p:txBody>
      </p:sp>
    </p:spTree>
    <p:extLst>
      <p:ext uri="{BB962C8B-B14F-4D97-AF65-F5344CB8AC3E}">
        <p14:creationId xmlns:p14="http://schemas.microsoft.com/office/powerpoint/2010/main" val="45089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solidFill>
                  <a:srgbClr val="00B0F0"/>
                </a:solidFill>
              </a:rPr>
              <a:t>When to vaccinate</a:t>
            </a:r>
          </a:p>
        </p:txBody>
      </p:sp>
      <p:sp>
        <p:nvSpPr>
          <p:cNvPr id="3" name="Content Placeholder 2"/>
          <p:cNvSpPr>
            <a:spLocks noGrp="1"/>
          </p:cNvSpPr>
          <p:nvPr>
            <p:ph idx="1"/>
          </p:nvPr>
        </p:nvSpPr>
        <p:spPr>
          <a:xfrm>
            <a:off x="467544" y="1052736"/>
            <a:ext cx="8064896" cy="4823941"/>
          </a:xfrm>
        </p:spPr>
        <p:txBody>
          <a:bodyPr/>
          <a:lstStyle/>
          <a:p>
            <a:pPr>
              <a:buFont typeface="Arial" panose="020B0604020202020204" pitchFamily="34" charset="0"/>
              <a:buChar char="•"/>
            </a:pPr>
            <a:r>
              <a:rPr lang="en-GB" sz="2000" dirty="0"/>
              <a:t>vaccinate as soon as vaccine available so people are protected when influenza begins to circulate in the community</a:t>
            </a:r>
          </a:p>
          <a:p>
            <a:pPr>
              <a:buFont typeface="Arial" panose="020B0604020202020204" pitchFamily="34" charset="0"/>
              <a:buChar char="•"/>
            </a:pPr>
            <a:r>
              <a:rPr lang="en-GB" sz="2000" dirty="0"/>
              <a:t>try to vaccinate by December 2023 before influenza circulation peaks</a:t>
            </a:r>
          </a:p>
          <a:p>
            <a:pPr>
              <a:buFont typeface="Arial" panose="020B0604020202020204" pitchFamily="34" charset="0"/>
              <a:buChar char="•"/>
            </a:pPr>
            <a:r>
              <a:rPr lang="en-GB" sz="2000" dirty="0"/>
              <a:t>however, do continue to offer vaccination throughout the season (until 31</a:t>
            </a:r>
            <a:r>
              <a:rPr lang="en-GB" sz="2000" baseline="30000" dirty="0"/>
              <a:t>st</a:t>
            </a:r>
            <a:r>
              <a:rPr lang="en-GB" sz="2000" dirty="0"/>
              <a:t> March 2024), especially if level of influenza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51</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algn="ct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dirty="0"/>
              <a:t>School Health teams offer the flu vaccine to:</a:t>
            </a:r>
          </a:p>
          <a:p>
            <a:pPr marL="0" lvl="0" indent="0" eaLnBrk="1" hangingPunct="1"/>
            <a:endParaRPr lang="en-GB" sz="2400" dirty="0"/>
          </a:p>
          <a:p>
            <a:pPr lvl="0" eaLnBrk="1" hangingPunct="1">
              <a:buFont typeface="Wingdings" panose="05000000000000000000" pitchFamily="2" charset="2"/>
              <a:buChar char="§"/>
            </a:pPr>
            <a:r>
              <a:rPr lang="en-GB" sz="2400" dirty="0"/>
              <a:t>all children (including those in a clinical risk group) attending primary school, special school and years 8-12 of secondary school during the 2023/24 academic year i.e. those born between 2 July 2007 to 1 July 2019</a:t>
            </a:r>
          </a:p>
          <a:p>
            <a:pPr marL="0" lvl="0" indent="0" eaLnBrk="1" hangingPunct="1"/>
            <a:endParaRPr lang="en-GB" sz="2400" dirty="0"/>
          </a:p>
          <a:p>
            <a:pPr lvl="0" eaLnBrk="1" hangingPunct="1">
              <a:buFont typeface="Wingdings" panose="05000000000000000000" pitchFamily="2" charset="2"/>
              <a:buChar char="§"/>
            </a:pPr>
            <a:r>
              <a:rPr lang="en-GB" sz="2400" dirty="0"/>
              <a:t>school teams should prioritise special schools for early vaccinations</a:t>
            </a:r>
          </a:p>
        </p:txBody>
      </p:sp>
    </p:spTree>
    <p:extLst>
      <p:ext uri="{BB962C8B-B14F-4D97-AF65-F5344CB8AC3E}">
        <p14:creationId xmlns:p14="http://schemas.microsoft.com/office/powerpoint/2010/main" val="1529487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algn="ct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GP based</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600" dirty="0"/>
              <a:t>GPs should actively call and offer flu vaccine to:</a:t>
            </a:r>
          </a:p>
          <a:p>
            <a:pPr marL="0" indent="0" eaLnBrk="1" hangingPunct="1"/>
            <a:endParaRPr lang="en-GB" sz="1600" dirty="0"/>
          </a:p>
          <a:p>
            <a:pPr eaLnBrk="1" hangingPunct="1">
              <a:buFont typeface="Wingdings" panose="05000000000000000000" pitchFamily="2" charset="2"/>
              <a:buChar char="§"/>
            </a:pPr>
            <a:r>
              <a:rPr lang="en-GB" sz="1600" dirty="0"/>
              <a:t>all pre-school children aged two years or more on the 1 September 2023 i.e. those born between 2 July 2019 and 1 September 2021</a:t>
            </a:r>
          </a:p>
          <a:p>
            <a:pPr marL="0" indent="0" eaLnBrk="1" hangingPunct="1"/>
            <a:endParaRPr lang="en-GB" sz="1600" dirty="0"/>
          </a:p>
          <a:p>
            <a:pPr eaLnBrk="1" hangingPunct="1">
              <a:buFont typeface="Wingdings" panose="05000000000000000000" pitchFamily="2" charset="2"/>
              <a:buChar char="§"/>
            </a:pPr>
            <a:r>
              <a:rPr lang="en-GB" sz="1600" dirty="0"/>
              <a:t>children who miss their offer of a vaccination in school </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young people aged 16 and 17 who are in a clinical risk group and who are born before 2 July 2007</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children in at-risk groups for whom LAIV is unsuitable</a:t>
            </a:r>
          </a:p>
          <a:p>
            <a:pPr marL="0" indent="0" eaLnBrk="1" hangingPunct="1"/>
            <a:endParaRPr lang="en-GB" sz="1600" dirty="0"/>
          </a:p>
          <a:p>
            <a:pPr eaLnBrk="1" hangingPunct="1">
              <a:buFont typeface="Wingdings" panose="05000000000000000000" pitchFamily="2" charset="2"/>
              <a:buChar char="§"/>
            </a:pPr>
            <a:r>
              <a:rPr lang="en-GB" sz="1600" dirty="0"/>
              <a:t>children aged 6 months to less than 2 years cell-grown quadrivalent influenza vaccine (</a:t>
            </a:r>
            <a:r>
              <a:rPr lang="en-GB" sz="1600" dirty="0" err="1"/>
              <a:t>QIVc</a:t>
            </a:r>
            <a:r>
              <a:rPr lang="en-GB" sz="1600" dirty="0"/>
              <a:t>)</a:t>
            </a:r>
          </a:p>
          <a:p>
            <a:pPr eaLnBrk="1" hangingPunct="1">
              <a:buFont typeface="Wingdings" panose="05000000000000000000" pitchFamily="2" charset="2"/>
              <a:buChar char="Ø"/>
            </a:pPr>
            <a:endParaRPr lang="en-GB" altLang="en-US" sz="24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67544" y="188640"/>
            <a:ext cx="8077200" cy="1143000"/>
          </a:xfrm>
        </p:spPr>
        <p:txBody>
          <a:bodyPr/>
          <a:lstStyle/>
          <a:p>
            <a:pPr algn="ctr" eaLnBrk="1" hangingPunct="1"/>
            <a:r>
              <a:rPr lang="en-GB" altLang="en-US" sz="3200" dirty="0">
                <a:solidFill>
                  <a:srgbClr val="00B0F0"/>
                </a:solidFill>
              </a:rPr>
              <a:t>PLEASE </a:t>
            </a:r>
            <a:br>
              <a:rPr lang="en-GB" altLang="en-US" sz="3200" dirty="0">
                <a:solidFill>
                  <a:srgbClr val="00B0F0"/>
                </a:solidFill>
              </a:rPr>
            </a:br>
            <a:r>
              <a:rPr lang="en-GB" altLang="en-US" sz="3200" dirty="0">
                <a:solidFill>
                  <a:srgbClr val="00B0F0"/>
                </a:solidFill>
              </a:rPr>
              <a:t>Don’t Over Order!</a:t>
            </a:r>
            <a:endParaRPr lang="en-US" altLang="en-US" sz="3200" dirty="0">
              <a:solidFill>
                <a:srgbClr val="00B0F0"/>
              </a:solidFill>
            </a:endParaRPr>
          </a:p>
        </p:txBody>
      </p:sp>
      <p:sp>
        <p:nvSpPr>
          <p:cNvPr id="51203" name="Content Placeholder 2"/>
          <p:cNvSpPr>
            <a:spLocks noGrp="1"/>
          </p:cNvSpPr>
          <p:nvPr>
            <p:ph idx="1"/>
          </p:nvPr>
        </p:nvSpPr>
        <p:spPr>
          <a:xfrm>
            <a:off x="611560" y="1331640"/>
            <a:ext cx="8077200" cy="3975720"/>
          </a:xfrm>
        </p:spPr>
        <p:txBody>
          <a:bodyPr/>
          <a:lstStyle/>
          <a:p>
            <a:pPr eaLnBrk="1" hangingPunct="1">
              <a:buFont typeface="Wingdings" pitchFamily="2" charset="2"/>
              <a:buChar char="Ø"/>
            </a:pPr>
            <a:r>
              <a:rPr lang="en-GB" altLang="en-US" sz="2200" dirty="0"/>
              <a:t>Movianto will deliver within 48 hours of order being place. </a:t>
            </a:r>
            <a:r>
              <a:rPr lang="en-GB" altLang="en-US" sz="2400" dirty="0"/>
              <a:t>Allow up to five days during busier periods (for example, at the beginning of the programme)</a:t>
            </a:r>
            <a:endParaRPr lang="en-GB" altLang="en-US" sz="2200" dirty="0"/>
          </a:p>
          <a:p>
            <a:pPr eaLnBrk="1" hangingPunct="1">
              <a:buFont typeface="Wingdings" pitchFamily="2" charset="2"/>
              <a:buChar char="Ø"/>
            </a:pPr>
            <a:r>
              <a:rPr lang="en-GB" altLang="en-US" sz="2200" dirty="0"/>
              <a:t>will deliver as often as needed</a:t>
            </a:r>
          </a:p>
          <a:p>
            <a:pPr eaLnBrk="1" hangingPunct="1">
              <a:buFont typeface="Wingdings" pitchFamily="2" charset="2"/>
              <a:buChar char="Ø"/>
            </a:pPr>
            <a:r>
              <a:rPr lang="en-GB" altLang="en-US" sz="2200" dirty="0"/>
              <a:t>only order what you need for next week</a:t>
            </a:r>
          </a:p>
          <a:p>
            <a:pPr eaLnBrk="1" hangingPunct="1"/>
            <a:endParaRPr lang="en-GB" altLang="en-US" sz="2200" dirty="0"/>
          </a:p>
          <a:p>
            <a:pPr eaLnBrk="1" hangingPunct="1"/>
            <a:r>
              <a:rPr lang="en-GB" altLang="en-US" sz="2200" dirty="0"/>
              <a:t>This avoids:</a:t>
            </a:r>
          </a:p>
          <a:p>
            <a:pPr eaLnBrk="1" hangingPunct="1">
              <a:buFont typeface="Wingdings" pitchFamily="2" charset="2"/>
              <a:buChar char="Ø"/>
            </a:pPr>
            <a:r>
              <a:rPr lang="en-GB" altLang="en-US" sz="2200" dirty="0"/>
              <a:t>vaccine being left over at end of campaign</a:t>
            </a:r>
          </a:p>
          <a:p>
            <a:pPr eaLnBrk="1" hangingPunct="1">
              <a:buFont typeface="Wingdings" pitchFamily="2" charset="2"/>
              <a:buChar char="Ø"/>
            </a:pPr>
            <a:r>
              <a:rPr lang="en-GB" altLang="en-US" sz="2200" dirty="0"/>
              <a:t>large losses if fridge breaks down (cold chain failure)</a:t>
            </a:r>
          </a:p>
          <a:p>
            <a:pPr eaLnBrk="1" hangingPunct="1">
              <a:buFont typeface="Wingdings" pitchFamily="2" charset="2"/>
              <a:buChar char="Ø"/>
            </a:pPr>
            <a:endParaRPr lang="en-GB" altLang="en-US" sz="2200" dirty="0"/>
          </a:p>
          <a:p>
            <a:pPr marL="0" indent="0" eaLnBrk="1" hangingPunct="1"/>
            <a:r>
              <a:rPr lang="en-GB" altLang="en-US" sz="2200" dirty="0"/>
              <a:t>Vaccine can’t be taken back once it has been delivered.</a:t>
            </a:r>
          </a:p>
          <a:p>
            <a:pPr marL="0" indent="0" eaLnBrk="1" hangingPunct="1"/>
            <a:endParaRPr lang="en-GB" altLang="en-US" sz="2000" dirty="0"/>
          </a:p>
        </p:txBody>
      </p:sp>
    </p:spTree>
    <p:extLst>
      <p:ext uri="{BB962C8B-B14F-4D97-AF65-F5344CB8AC3E}">
        <p14:creationId xmlns:p14="http://schemas.microsoft.com/office/powerpoint/2010/main" val="1412398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pPr algn="ctr"/>
            <a:r>
              <a:rPr lang="en-GB" sz="3200" dirty="0">
                <a:solidFill>
                  <a:srgbClr val="00B0F0"/>
                </a:solidFill>
              </a:rPr>
              <a:t>Further resources</a:t>
            </a:r>
          </a:p>
        </p:txBody>
      </p:sp>
      <p:sp>
        <p:nvSpPr>
          <p:cNvPr id="3" name="Content Placeholder 2"/>
          <p:cNvSpPr>
            <a:spLocks noGrp="1"/>
          </p:cNvSpPr>
          <p:nvPr>
            <p:ph idx="1"/>
          </p:nvPr>
        </p:nvSpPr>
        <p:spPr>
          <a:xfrm>
            <a:off x="685800" y="980728"/>
            <a:ext cx="8077200" cy="4581872"/>
          </a:xfrm>
        </p:spPr>
        <p:txBody>
          <a:bodyPr/>
          <a:lstStyle/>
          <a:p>
            <a:pPr marL="457200" indent="-457200">
              <a:buFont typeface="Wingdings" panose="05000000000000000000" pitchFamily="2" charset="2"/>
              <a:buChar char="Ø"/>
            </a:pPr>
            <a:r>
              <a:rPr lang="en-GB" sz="2000" b="1" u="sng" dirty="0">
                <a:solidFill>
                  <a:schemeClr val="bg1"/>
                </a:solidFill>
                <a:hlinkClick r:id="rId3">
                  <a:extLst>
                    <a:ext uri="{A12FA001-AC4F-418D-AE19-62706E023703}">
                      <ahyp:hlinkClr xmlns:ahyp="http://schemas.microsoft.com/office/drawing/2018/hyperlinkcolor" val="tx"/>
                    </a:ext>
                  </a:extLst>
                </a:hlinkClick>
              </a:rPr>
              <a:t>Department of Health CMO Seasonal Influenza 2023/24 </a:t>
            </a:r>
            <a:r>
              <a:rPr lang="en-GB" sz="2000" b="1" dirty="0">
                <a:solidFill>
                  <a:schemeClr val="bg1"/>
                </a:solidFill>
                <a:hlinkClick r:id="rId3">
                  <a:extLst>
                    <a:ext uri="{A12FA001-AC4F-418D-AE19-62706E023703}">
                      <ahyp:hlinkClr xmlns:ahyp="http://schemas.microsoft.com/office/drawing/2018/hyperlinkcolor" val="tx"/>
                    </a:ext>
                  </a:extLst>
                </a:hlinkClick>
              </a:rPr>
              <a:t>doh-hss-md-43-2023.pdf (health-ni.gov.uk)</a:t>
            </a:r>
            <a:endParaRPr lang="en-GB" sz="2000" b="1" dirty="0">
              <a:solidFill>
                <a:schemeClr val="bg1"/>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000" b="1" dirty="0">
                <a:solidFill>
                  <a:schemeClr val="bg1"/>
                </a:solidFill>
                <a:hlinkClick r:id="rId4">
                  <a:extLst>
                    <a:ext uri="{A12FA001-AC4F-418D-AE19-62706E023703}">
                      <ahyp:hlinkClr xmlns:ahyp="http://schemas.microsoft.com/office/drawing/2018/hyperlinkcolor" val="tx"/>
                    </a:ext>
                  </a:extLst>
                </a:hlinkClick>
              </a:rPr>
              <a:t>Flu healthcare worker’s factsheet</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5">
                  <a:extLst>
                    <a:ext uri="{A12FA001-AC4F-418D-AE19-62706E023703}">
                      <ahyp:hlinkClr xmlns:ahyp="http://schemas.microsoft.com/office/drawing/2018/hyperlinkcolor" val="tx"/>
                    </a:ext>
                  </a:extLst>
                </a:hlinkClick>
              </a:rPr>
              <a:t>PHA flu page</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6">
                  <a:extLst>
                    <a:ext uri="{A12FA001-AC4F-418D-AE19-62706E023703}">
                      <ahyp:hlinkClr xmlns:ahyp="http://schemas.microsoft.com/office/drawing/2018/hyperlinkcolor" val="tx"/>
                    </a:ext>
                  </a:extLst>
                </a:hlinkClick>
              </a:rPr>
              <a:t>The Green Book: Influenza Chapter</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7">
                  <a:extLst>
                    <a:ext uri="{A12FA001-AC4F-418D-AE19-62706E023703}">
                      <ahyp:hlinkClr xmlns:ahyp="http://schemas.microsoft.com/office/drawing/2018/hyperlinkcolor" val="tx"/>
                    </a:ext>
                  </a:extLst>
                </a:hlinkClick>
              </a:rPr>
              <a:t>Flu Immunisation - </a:t>
            </a:r>
            <a:r>
              <a:rPr lang="en-GB" sz="2000" b="1" dirty="0" err="1">
                <a:solidFill>
                  <a:schemeClr val="bg1"/>
                </a:solidFill>
                <a:hlinkClick r:id="rId7">
                  <a:extLst>
                    <a:ext uri="{A12FA001-AC4F-418D-AE19-62706E023703}">
                      <ahyp:hlinkClr xmlns:ahyp="http://schemas.microsoft.com/office/drawing/2018/hyperlinkcolor" val="tx"/>
                    </a:ext>
                  </a:extLst>
                </a:hlinkClick>
              </a:rPr>
              <a:t>elearning</a:t>
            </a:r>
            <a:r>
              <a:rPr lang="en-GB" sz="2000" b="1" dirty="0">
                <a:solidFill>
                  <a:schemeClr val="bg1"/>
                </a:solidFill>
                <a:hlinkClick r:id="rId7">
                  <a:extLst>
                    <a:ext uri="{A12FA001-AC4F-418D-AE19-62706E023703}">
                      <ahyp:hlinkClr xmlns:ahyp="http://schemas.microsoft.com/office/drawing/2018/hyperlinkcolor" val="tx"/>
                    </a:ext>
                  </a:extLst>
                </a:hlinkClick>
              </a:rPr>
              <a:t> for healthcare (e-lfh.org.uk)</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8">
                  <a:extLst>
                    <a:ext uri="{A12FA001-AC4F-418D-AE19-62706E023703}">
                      <ahyp:hlinkClr xmlns:ahyp="http://schemas.microsoft.com/office/drawing/2018/hyperlinkcolor" val="tx"/>
                    </a:ext>
                  </a:extLst>
                </a:hlinkClick>
              </a:rPr>
              <a:t>Flu patient information leaflets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9">
                  <a:extLst>
                    <a:ext uri="{A12FA001-AC4F-418D-AE19-62706E023703}">
                      <ahyp:hlinkClr xmlns:ahyp="http://schemas.microsoft.com/office/drawing/2018/hyperlinkcolor" val="tx"/>
                    </a:ext>
                  </a:extLst>
                </a:hlinkClick>
              </a:rPr>
              <a:t>Public Health Agency weekly Flu Surveillance Bulletin</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0">
                  <a:extLst>
                    <a:ext uri="{A12FA001-AC4F-418D-AE19-62706E023703}">
                      <ahyp:hlinkClr xmlns:ahyp="http://schemas.microsoft.com/office/drawing/2018/hyperlinkcolor" val="tx"/>
                    </a:ext>
                  </a:extLst>
                </a:hlinkClick>
              </a:rPr>
              <a:t>COVID-19: Guidance for the remobilisation of services within health and care settings </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1">
                  <a:extLst>
                    <a:ext uri="{A12FA001-AC4F-418D-AE19-62706E023703}">
                      <ahyp:hlinkClr xmlns:ahyp="http://schemas.microsoft.com/office/drawing/2018/hyperlinkcolor" val="tx"/>
                    </a:ext>
                  </a:extLst>
                </a:hlinkClick>
              </a:rPr>
              <a:t>Guidance on vaccine handling and storage in GP practices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2">
                  <a:extLst>
                    <a:ext uri="{A12FA001-AC4F-418D-AE19-62706E023703}">
                      <ahyp:hlinkClr xmlns:ahyp="http://schemas.microsoft.com/office/drawing/2018/hyperlinkcolor" val="tx"/>
                    </a:ext>
                  </a:extLst>
                </a:hlinkClick>
              </a:rPr>
              <a:t>Flu immunisation training recommendations - GOV.UK (www.gov.uk)</a:t>
            </a:r>
            <a:endParaRPr lang="en-GB" sz="2000" b="1" dirty="0">
              <a:solidFill>
                <a:schemeClr val="bg1"/>
              </a:solidFill>
            </a:endParaRPr>
          </a:p>
          <a:p>
            <a:pPr marL="457200" indent="-457200">
              <a:buFont typeface="Wingdings" panose="05000000000000000000" pitchFamily="2" charset="2"/>
              <a:buChar char="Ø"/>
            </a:pP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4003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5"/>
            <a:ext cx="8077200" cy="1152129"/>
          </a:xfrm>
        </p:spPr>
        <p:txBody>
          <a:bodyPr/>
          <a:lstStyle/>
          <a:p>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graphicFrame>
        <p:nvGraphicFramePr>
          <p:cNvPr id="4" name="Content Placeholder 3"/>
          <p:cNvGraphicFramePr>
            <a:graphicFrameLocks noGrp="1"/>
          </p:cNvGraphicFramePr>
          <p:nvPr>
            <p:ph idx="1"/>
            <p:extLst/>
          </p:nvPr>
        </p:nvGraphicFramePr>
        <p:xfrm>
          <a:off x="685800" y="2060847"/>
          <a:ext cx="7689948" cy="3688080"/>
        </p:xfrm>
        <a:graphic>
          <a:graphicData uri="http://schemas.openxmlformats.org/drawingml/2006/table">
            <a:tbl>
              <a:tblPr firstRow="1" bandRow="1">
                <a:tableStyleId>{5C22544A-7EE6-4342-B048-85BDC9FD1C3A}</a:tableStyleId>
              </a:tblPr>
              <a:tblGrid>
                <a:gridCol w="1917433">
                  <a:extLst>
                    <a:ext uri="{9D8B030D-6E8A-4147-A177-3AD203B41FA5}">
                      <a16:colId xmlns:a16="http://schemas.microsoft.com/office/drawing/2014/main" val="20000"/>
                    </a:ext>
                  </a:extLst>
                </a:gridCol>
                <a:gridCol w="5772515">
                  <a:extLst>
                    <a:ext uri="{9D8B030D-6E8A-4147-A177-3AD203B41FA5}">
                      <a16:colId xmlns:a16="http://schemas.microsoft.com/office/drawing/2014/main" val="20001"/>
                    </a:ext>
                  </a:extLst>
                </a:gridCol>
              </a:tblGrid>
              <a:tr h="228521">
                <a:tc>
                  <a:txBody>
                    <a:bodyPr/>
                    <a:lstStyle/>
                    <a:p>
                      <a:r>
                        <a:rPr lang="en-GB" dirty="0"/>
                        <a:t>Type </a:t>
                      </a:r>
                    </a:p>
                  </a:txBody>
                  <a:tcPr/>
                </a:tc>
                <a:tc>
                  <a:txBody>
                    <a:bodyPr/>
                    <a:lstStyle/>
                    <a:p>
                      <a:endParaRPr lang="en-GB" dirty="0"/>
                    </a:p>
                  </a:txBody>
                  <a:tcPr/>
                </a:tc>
                <a:extLst>
                  <a:ext uri="{0D108BD9-81ED-4DB2-BD59-A6C34878D82A}">
                    <a16:rowId xmlns:a16="http://schemas.microsoft.com/office/drawing/2014/main" val="10000"/>
                  </a:ext>
                </a:extLst>
              </a:tr>
              <a:tr h="914085">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mammals</a:t>
                      </a:r>
                    </a:p>
                  </a:txBody>
                  <a:tcPr/>
                </a:tc>
                <a:extLst>
                  <a:ext uri="{0D108BD9-81ED-4DB2-BD59-A6C34878D82A}">
                    <a16:rowId xmlns:a16="http://schemas.microsoft.com/office/drawing/2014/main" val="10001"/>
                  </a:ext>
                </a:extLst>
              </a:tr>
              <a:tr h="723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437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r>
              <a:rPr lang="en-GB" altLang="en-US" sz="3600" dirty="0">
                <a:solidFill>
                  <a:srgbClr val="00B0F0"/>
                </a:solidFill>
              </a:rPr>
              <a:t>Influenza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202521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077200" cy="936104"/>
          </a:xfrm>
        </p:spPr>
        <p:txBody>
          <a:bodyPr/>
          <a:lstStyle/>
          <a:p>
            <a:r>
              <a:rPr lang="en-GB" sz="2800" dirty="0">
                <a:solidFill>
                  <a:srgbClr val="00B0F0"/>
                </a:solidFill>
                <a:latin typeface="Arial" charset="0"/>
                <a:ea typeface="ヒラギノ角ゴ Pro W3" charset="-128"/>
                <a:cs typeface="ヒラギノ角ゴ Pro W3" charset="-128"/>
              </a:rPr>
              <a:t>Genetic changes in the influenza virus – </a:t>
            </a:r>
            <a:br>
              <a:rPr lang="en-GB" sz="2800" dirty="0">
                <a:solidFill>
                  <a:srgbClr val="00B0F0"/>
                </a:solidFill>
                <a:latin typeface="Arial" charset="0"/>
                <a:ea typeface="ヒラギノ角ゴ Pro W3" charset="-128"/>
                <a:cs typeface="ヒラギノ角ゴ Pro W3" charset="-128"/>
              </a:rPr>
            </a:br>
            <a:r>
              <a:rPr lang="en-GB" sz="2800" dirty="0">
                <a:solidFill>
                  <a:srgbClr val="00B0F0"/>
                </a:solidFill>
                <a:latin typeface="Arial" charset="0"/>
                <a:ea typeface="ヒラギノ角ゴ Pro W3" charset="-128"/>
                <a:cs typeface="ヒラギノ角ゴ Pro W3" charset="-128"/>
              </a:rPr>
              <a:t>what this means</a:t>
            </a:r>
            <a:endParaRPr lang="en-GB" sz="2800" dirty="0">
              <a:solidFill>
                <a:srgbClr val="00B0F0"/>
              </a:solidFill>
            </a:endParaRPr>
          </a:p>
        </p:txBody>
      </p:sp>
      <p:sp>
        <p:nvSpPr>
          <p:cNvPr id="6" name="Content Placeholder 5"/>
          <p:cNvSpPr>
            <a:spLocks noGrp="1"/>
          </p:cNvSpPr>
          <p:nvPr>
            <p:ph idx="1"/>
          </p:nvPr>
        </p:nvSpPr>
        <p:spPr>
          <a:xfrm>
            <a:off x="395536" y="1412776"/>
            <a:ext cx="8367464" cy="4824536"/>
          </a:xfrm>
        </p:spPr>
        <p:txBody>
          <a:bodyPr/>
          <a:lstStyle/>
          <a:p>
            <a:pPr marL="457200" indent="-457200">
              <a:buFont typeface="Arial" panose="020B0604020202020204" pitchFamily="34" charset="0"/>
              <a:buChar char="•"/>
            </a:pPr>
            <a:r>
              <a:rPr lang="en-GB" sz="1700" dirty="0">
                <a:latin typeface="Arial" charset="0"/>
                <a:ea typeface="ヒラギノ角ゴ Pro W3" charset="-128"/>
                <a:cs typeface="ヒラギノ角ゴ Pro W3" charset="-128"/>
              </a:rPr>
              <a:t>Changes in surface antigens result in the virus constantly changing (mutating).</a:t>
            </a:r>
            <a:endParaRPr lang="en-GB" sz="1700" b="1"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700" b="1" dirty="0">
                <a:latin typeface="Arial" charset="0"/>
                <a:ea typeface="ヒラギノ角ゴ Pro W3" charset="-128"/>
                <a:cs typeface="ヒラギノ角ゴ Pro W3" charset="-128"/>
              </a:rPr>
              <a:t>Antigenic drift: </a:t>
            </a:r>
            <a:r>
              <a:rPr lang="en-GB" sz="1700" dirty="0">
                <a:latin typeface="Arial" charset="0"/>
                <a:ea typeface="ヒラギノ角ゴ Pro W3" charset="-128"/>
                <a:cs typeface="ヒラギノ角ゴ Pro W3" charset="-128"/>
              </a:rPr>
              <a:t>m</a:t>
            </a:r>
            <a:r>
              <a:rPr lang="en-GB" sz="1700" dirty="0">
                <a:ea typeface="ヒラギノ角ゴ Pro W3" charset="-128"/>
                <a:cs typeface="ヒラギノ角ゴ Pro W3" charset="-128"/>
              </a:rPr>
              <a:t>inor changes (natural mutations) in the genes of influenza A viruses that occur gradually over time from season to season</a:t>
            </a:r>
          </a:p>
          <a:p>
            <a:pPr marL="0" indent="0"/>
            <a:endParaRPr lang="en-GB" sz="1700" dirty="0">
              <a:ea typeface="ヒラギノ角ゴ Pro W3" charset="-128"/>
              <a:cs typeface="ヒラギノ角ゴ Pro W3" charset="-128"/>
            </a:endParaRPr>
          </a:p>
          <a:p>
            <a:pPr marL="457200" indent="-457200">
              <a:buFont typeface="Arial" panose="020B0604020202020204" pitchFamily="34" charset="0"/>
              <a:buChar char="•"/>
            </a:pPr>
            <a:endParaRPr lang="en-GB" sz="1700" b="1" dirty="0">
              <a:latin typeface="Arial" charset="0"/>
              <a:ea typeface="ヒラギノ角ゴ Pro W3" charset="-128"/>
            </a:endParaRPr>
          </a:p>
          <a:p>
            <a:pPr marL="457200" indent="-457200">
              <a:buFont typeface="Arial" panose="020B0604020202020204" pitchFamily="34" charset="0"/>
              <a:buChar char="•"/>
            </a:pPr>
            <a:r>
              <a:rPr lang="en-GB" sz="1700" b="1" dirty="0">
                <a:latin typeface="Arial" charset="0"/>
                <a:ea typeface="ヒラギノ角ゴ Pro W3" charset="-128"/>
              </a:rPr>
              <a:t>Antigenic shift:</a:t>
            </a:r>
            <a:r>
              <a:rPr lang="en-GB" sz="1700" dirty="0">
                <a:latin typeface="Arial" charset="0"/>
                <a:ea typeface="ヒラギノ角ゴ Pro W3" charset="-128"/>
              </a:rPr>
              <a:t> when two or more different strains combine. This abrupt change may result in a new influenza A subtype. Immunity from previous flu infections/vaccinations may not protect against the new subtype, potentially leading to widespread epidemics or pandemics</a:t>
            </a:r>
          </a:p>
          <a:p>
            <a:pPr marL="0" indent="0"/>
            <a:endParaRPr lang="en-GB" sz="1700" dirty="0">
              <a:ea typeface="ヒラギノ角ゴ Pro W3" charset="-128"/>
              <a:cs typeface="ヒラギノ角ゴ Pro W3" charset="-128"/>
            </a:endParaRPr>
          </a:p>
          <a:p>
            <a:pPr marL="0" indent="0"/>
            <a:endParaRPr lang="en-GB" sz="1700"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700" dirty="0"/>
              <a:t>The World Health Organisation (WHO) monitors epidemiology throughout the world and advises on the strains of influenza A and B predicted to be circulating in the forthcoming winter. These strains are included in the flu vaccines developed each year.</a:t>
            </a:r>
          </a:p>
          <a:p>
            <a:endParaRPr lang="en-GB" dirty="0"/>
          </a:p>
        </p:txBody>
      </p:sp>
      <p:pic>
        <p:nvPicPr>
          <p:cNvPr id="14" name="Picture 13"/>
          <p:cNvPicPr/>
          <p:nvPr/>
        </p:nvPicPr>
        <p:blipFill rotWithShape="1">
          <a:blip r:embed="rId3"/>
          <a:srcRect l="36976" t="33769" r="33757" b="50808"/>
          <a:stretch/>
        </p:blipFill>
        <p:spPr bwMode="auto">
          <a:xfrm>
            <a:off x="6807459" y="2162850"/>
            <a:ext cx="1892590"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860752" y="3768563"/>
            <a:ext cx="267660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sz="3200" dirty="0">
                <a:solidFill>
                  <a:srgbClr val="00B0F0"/>
                </a:solidFill>
                <a:latin typeface="Arial" charset="0"/>
                <a:ea typeface="ヒラギノ角ゴ Pro W3" charset="-128"/>
                <a:cs typeface="ヒラギノ角ゴ Pro W3" charset="-128"/>
              </a:rPr>
              <a:t>Characteristics of influenza</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852487" lvl="2" indent="-285750">
              <a:lnSpc>
                <a:spcPct val="90000"/>
              </a:lnSpc>
              <a:spcBef>
                <a:spcPct val="0"/>
              </a:spcBef>
              <a:buClrTx/>
            </a:pPr>
            <a:r>
              <a:rPr lang="en-GB" dirty="0">
                <a:latin typeface="Arial" charset="0"/>
              </a:rPr>
              <a:t>sudden onset of fever, chills, headache, muscle and joint pain and extreme fatigue</a:t>
            </a:r>
          </a:p>
          <a:p>
            <a:pPr marL="852487" lvl="2" indent="-285750">
              <a:lnSpc>
                <a:spcPct val="90000"/>
              </a:lnSpc>
              <a:spcBef>
                <a:spcPct val="0"/>
              </a:spcBef>
              <a:buClrTx/>
            </a:pPr>
            <a:r>
              <a:rPr lang="en-GB" dirty="0">
                <a:latin typeface="Arial" charset="0"/>
              </a:rPr>
              <a:t>dry cough, sore throat and stuffy nose</a:t>
            </a:r>
          </a:p>
          <a:p>
            <a:pPr marL="852487" lvl="2" indent="-285750">
              <a:lnSpc>
                <a:spcPct val="90000"/>
              </a:lnSpc>
              <a:spcBef>
                <a:spcPct val="0"/>
              </a:spcBef>
              <a:buClrTx/>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178471415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8415</TotalTime>
  <Words>9831</Words>
  <Application>Microsoft Office PowerPoint</Application>
  <PresentationFormat>On-screen Show (4:3)</PresentationFormat>
  <Paragraphs>639</Paragraphs>
  <Slides>55</Slides>
  <Notes>51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MS PGothic</vt:lpstr>
      <vt:lpstr>Arial</vt:lpstr>
      <vt:lpstr>Calibri</vt:lpstr>
      <vt:lpstr>Source Sans Pro</vt:lpstr>
      <vt:lpstr>Times New Roman</vt:lpstr>
      <vt:lpstr>Wingdings</vt:lpstr>
      <vt:lpstr>ヒラギノ角ゴ Pro W3</vt:lpstr>
      <vt:lpstr>BHSCT_white</vt:lpstr>
      <vt:lpstr>1_BHSCT_white</vt:lpstr>
      <vt:lpstr>1_Office Theme</vt:lpstr>
      <vt:lpstr>Childhood Influenza (flu) Immunisation  Programme for Northern Ireland</vt:lpstr>
      <vt:lpstr>Key messages</vt:lpstr>
      <vt:lpstr>Impact of COVID-19 pandemic on flu vaccine programmes</vt:lpstr>
      <vt:lpstr>Learning outcomes</vt:lpstr>
      <vt:lpstr>Influenza</vt:lpstr>
      <vt:lpstr>Types of influenza virus</vt:lpstr>
      <vt:lpstr>Influenza A virus</vt:lpstr>
      <vt:lpstr>Genetic changes in the influenza virus –  what this means</vt:lpstr>
      <vt:lpstr>Characteristics of influenza</vt:lpstr>
      <vt:lpstr>Complications of influenza</vt:lpstr>
      <vt:lpstr>Rationale for vaccinating children against flu</vt:lpstr>
      <vt:lpstr>PowerPoint Presentation</vt:lpstr>
      <vt:lpstr>PowerPoint Presentation</vt:lpstr>
      <vt:lpstr>Influenza Weekly Surveillance Bulletin,  Northern Ireland</vt:lpstr>
      <vt:lpstr>History of the national flu vaccination programme</vt:lpstr>
      <vt:lpstr>PowerPoint Presentation</vt:lpstr>
      <vt:lpstr>Northern Ireland Flu Vaccine Programme  policy: outlined in annual CMO letter 2023/24</vt:lpstr>
      <vt:lpstr>Eligibility criteria for 2023/24 childhood  flu vaccination programme</vt:lpstr>
      <vt:lpstr>Flu vaccine effectiveness in children</vt:lpstr>
      <vt:lpstr>2023/24 childhood flu vaccine  programme </vt:lpstr>
      <vt:lpstr>Clinical risk groups</vt:lpstr>
      <vt:lpstr>Clinical risk groups (continued)</vt:lpstr>
      <vt:lpstr>Vaccination uptake rates 2022/23</vt:lpstr>
      <vt:lpstr>2023/24 uptake targets  </vt:lpstr>
      <vt:lpstr>PowerPoint Presentation</vt:lpstr>
      <vt:lpstr>Types of flu vaccines</vt:lpstr>
      <vt:lpstr>Vaccine composition:  Northern Hemisphere 2023/24*</vt:lpstr>
      <vt:lpstr>Vaccines procured in Northern Ireland  for eligible children in 2023/24</vt:lpstr>
      <vt:lpstr>1. Live attenuated influenza  vaccine (LAIV) - Fluenz Tetra® </vt:lpstr>
      <vt:lpstr>Fluenz Tetra® (LAIV)</vt:lpstr>
      <vt:lpstr>LAIV applicator  </vt:lpstr>
      <vt:lpstr>Administration of LAIV (1)</vt:lpstr>
      <vt:lpstr>Administration of LAIV (2)</vt:lpstr>
      <vt:lpstr>2. Flucelvax Tetra: cell-based quadrivalent  inactivated flu vaccine (QIVc)</vt:lpstr>
      <vt:lpstr>Quadrivalent cell culture vaccine (QIVc)</vt:lpstr>
      <vt:lpstr>Administration of flu vaccines given by injection </vt:lpstr>
      <vt:lpstr>Storage of all flu vaccine</vt:lpstr>
      <vt:lpstr>Co-administration of flu and other  vaccines</vt:lpstr>
      <vt:lpstr>PowerPoint Presentation</vt:lpstr>
      <vt:lpstr>Contraindications (inactivated flu vaccines)</vt:lpstr>
      <vt:lpstr>Precautions to flu vaccines</vt:lpstr>
      <vt:lpstr>Acute wheezing and severe asthma </vt:lpstr>
      <vt:lpstr>Egg allergy – children</vt:lpstr>
      <vt:lpstr>Porcine gelatine</vt:lpstr>
      <vt:lpstr>PowerPoint Presentation</vt:lpstr>
      <vt:lpstr>Inadvertent administration of LAIV </vt:lpstr>
      <vt:lpstr>Adverse reactions</vt:lpstr>
      <vt:lpstr>  Reporting suspected adverse reactions   </vt:lpstr>
      <vt:lpstr>PowerPoint Presentation</vt:lpstr>
      <vt:lpstr>2023/24 programme</vt:lpstr>
      <vt:lpstr>When to vaccinate</vt:lpstr>
      <vt:lpstr>Children’s Vaccination Programme School based</vt:lpstr>
      <vt:lpstr>Children’s Vaccination Programme GP based</vt:lpstr>
      <vt:lpstr>PLEASE  Don’t Over Order!</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Ashling Kerr</cp:lastModifiedBy>
  <cp:revision>559</cp:revision>
  <cp:lastPrinted>2019-08-09T14:59:54Z</cp:lastPrinted>
  <dcterms:created xsi:type="dcterms:W3CDTF">2018-06-15T14:49:11Z</dcterms:created>
  <dcterms:modified xsi:type="dcterms:W3CDTF">2023-09-08T15:14:24Z</dcterms:modified>
</cp:coreProperties>
</file>